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9" r:id="rId2"/>
    <p:sldId id="262" r:id="rId3"/>
    <p:sldId id="260"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26288"/>
    <a:srgbClr val="96C0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81" autoAdjust="0"/>
    <p:restoredTop sz="86503" autoAdjust="0"/>
  </p:normalViewPr>
  <p:slideViewPr>
    <p:cSldViewPr>
      <p:cViewPr varScale="1">
        <p:scale>
          <a:sx n="64" d="100"/>
          <a:sy n="64" d="100"/>
        </p:scale>
        <p:origin x="1890" y="72"/>
      </p:cViewPr>
      <p:guideLst>
        <p:guide orient="horz" pos="2160"/>
        <p:guide pos="2880"/>
      </p:guideLst>
    </p:cSldViewPr>
  </p:slideViewPr>
  <p:outlineViewPr>
    <p:cViewPr>
      <p:scale>
        <a:sx n="33" d="100"/>
        <a:sy n="33" d="100"/>
      </p:scale>
      <p:origin x="0" y="191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395B9-7C67-4EAD-8C11-14D58E0F1FD0}" type="datetimeFigureOut">
              <a:rPr lang="en-CA" smtClean="0"/>
              <a:pPr/>
              <a:t>2020-05-06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5A3FA-AAEF-4815-BE6E-49846EA0965D}" type="slidenum">
              <a:rPr lang="en-CA" smtClean="0"/>
              <a:pPr/>
              <a:t>‹#›</a:t>
            </a:fld>
            <a:endParaRPr lang="en-CA"/>
          </a:p>
        </p:txBody>
      </p:sp>
    </p:spTree>
    <p:extLst>
      <p:ext uri="{BB962C8B-B14F-4D97-AF65-F5344CB8AC3E}">
        <p14:creationId xmlns:p14="http://schemas.microsoft.com/office/powerpoint/2010/main" val="39291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65A3FA-AAEF-4815-BE6E-49846EA0965D}" type="slidenum">
              <a:rPr lang="en-CA" smtClean="0"/>
              <a:pPr/>
              <a:t>5</a:t>
            </a:fld>
            <a:endParaRPr lang="en-CA"/>
          </a:p>
        </p:txBody>
      </p:sp>
    </p:spTree>
    <p:extLst>
      <p:ext uri="{BB962C8B-B14F-4D97-AF65-F5344CB8AC3E}">
        <p14:creationId xmlns:p14="http://schemas.microsoft.com/office/powerpoint/2010/main" val="309025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65A3FA-AAEF-4815-BE6E-49846EA0965D}" type="slidenum">
              <a:rPr lang="en-CA" smtClean="0"/>
              <a:pPr/>
              <a:t>23</a:t>
            </a:fld>
            <a:endParaRPr lang="en-CA"/>
          </a:p>
        </p:txBody>
      </p:sp>
    </p:spTree>
    <p:extLst>
      <p:ext uri="{BB962C8B-B14F-4D97-AF65-F5344CB8AC3E}">
        <p14:creationId xmlns:p14="http://schemas.microsoft.com/office/powerpoint/2010/main" val="908222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65A3FA-AAEF-4815-BE6E-49846EA0965D}" type="slidenum">
              <a:rPr lang="en-CA" smtClean="0"/>
              <a:pPr/>
              <a:t>29</a:t>
            </a:fld>
            <a:endParaRPr lang="en-CA"/>
          </a:p>
        </p:txBody>
      </p:sp>
    </p:spTree>
    <p:extLst>
      <p:ext uri="{BB962C8B-B14F-4D97-AF65-F5344CB8AC3E}">
        <p14:creationId xmlns:p14="http://schemas.microsoft.com/office/powerpoint/2010/main" val="152812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65A3FA-AAEF-4815-BE6E-49846EA0965D}" type="slidenum">
              <a:rPr lang="en-CA" smtClean="0"/>
              <a:pPr/>
              <a:t>35</a:t>
            </a:fld>
            <a:endParaRPr lang="en-CA"/>
          </a:p>
        </p:txBody>
      </p:sp>
    </p:spTree>
    <p:extLst>
      <p:ext uri="{BB962C8B-B14F-4D97-AF65-F5344CB8AC3E}">
        <p14:creationId xmlns:p14="http://schemas.microsoft.com/office/powerpoint/2010/main" val="4189351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3" name="Picture 11" descr="logo-tagline-6in"/>
          <p:cNvPicPr>
            <a:picLocks noChangeAspect="1" noChangeArrowheads="1"/>
          </p:cNvPicPr>
          <p:nvPr userDrawn="1"/>
        </p:nvPicPr>
        <p:blipFill>
          <a:blip r:embed="rId2" cstate="print"/>
          <a:srcRect/>
          <a:stretch>
            <a:fillRect/>
          </a:stretch>
        </p:blipFill>
        <p:spPr bwMode="auto">
          <a:xfrm>
            <a:off x="228600" y="3648075"/>
            <a:ext cx="4124325" cy="1990725"/>
          </a:xfrm>
          <a:prstGeom prst="rect">
            <a:avLst/>
          </a:prstGeom>
          <a:noFill/>
        </p:spPr>
      </p:pic>
      <p:sp>
        <p:nvSpPr>
          <p:cNvPr id="3074" name="Rectangle 2"/>
          <p:cNvSpPr>
            <a:spLocks noGrp="1" noChangeArrowheads="1"/>
          </p:cNvSpPr>
          <p:nvPr>
            <p:ph type="ctrTitle"/>
          </p:nvPr>
        </p:nvSpPr>
        <p:spPr>
          <a:xfrm>
            <a:off x="3200400" y="1295400"/>
            <a:ext cx="5257800" cy="1524000"/>
          </a:xfrm>
        </p:spPr>
        <p:txBody>
          <a:bodyPr/>
          <a:lstStyle>
            <a:lvl1pPr algn="ctr">
              <a:defRPr sz="4000" b="0"/>
            </a:lvl1pPr>
          </a:lstStyle>
          <a:p>
            <a:r>
              <a:rPr lang="en-US"/>
              <a:t>Click to edit Master title style</a:t>
            </a:r>
          </a:p>
        </p:txBody>
      </p:sp>
      <p:sp>
        <p:nvSpPr>
          <p:cNvPr id="3075" name="Rectangle 3"/>
          <p:cNvSpPr>
            <a:spLocks noGrp="1" noChangeArrowheads="1"/>
          </p:cNvSpPr>
          <p:nvPr>
            <p:ph type="subTitle" idx="1"/>
          </p:nvPr>
        </p:nvSpPr>
        <p:spPr>
          <a:xfrm>
            <a:off x="3200400" y="3124200"/>
            <a:ext cx="5257800" cy="1447800"/>
          </a:xfrm>
        </p:spPr>
        <p:txBody>
          <a:bodyPr/>
          <a:lstStyle>
            <a:lvl1pPr marL="0" indent="0" algn="ctr">
              <a:buFontTx/>
              <a:buNone/>
              <a:defRPr/>
            </a:lvl1pPr>
          </a:lstStyle>
          <a:p>
            <a:r>
              <a:rPr lang="en-US"/>
              <a:t>Click to edit Master subtitle style</a:t>
            </a:r>
          </a:p>
        </p:txBody>
      </p:sp>
      <p:sp>
        <p:nvSpPr>
          <p:cNvPr id="3084" name="Rectangle 12"/>
          <p:cNvSpPr>
            <a:spLocks noChangeArrowheads="1"/>
          </p:cNvSpPr>
          <p:nvPr userDrawn="1"/>
        </p:nvSpPr>
        <p:spPr bwMode="auto">
          <a:xfrm>
            <a:off x="0" y="914400"/>
            <a:ext cx="9144000" cy="152400"/>
          </a:xfrm>
          <a:prstGeom prst="rect">
            <a:avLst/>
          </a:prstGeom>
          <a:solidFill>
            <a:srgbClr val="96C011">
              <a:alpha val="75000"/>
            </a:srgbClr>
          </a:solidFill>
          <a:ln w="9525">
            <a:noFill/>
            <a:miter lim="800000"/>
            <a:headEnd/>
            <a:tailEnd/>
          </a:ln>
          <a:effectLst/>
        </p:spPr>
        <p:txBody>
          <a:bodyPr wrap="none" anchor="ctr"/>
          <a:lstStyle/>
          <a:p>
            <a:endParaRPr lang="en-US"/>
          </a:p>
        </p:txBody>
      </p:sp>
      <p:sp>
        <p:nvSpPr>
          <p:cNvPr id="3085" name="Rectangle 13"/>
          <p:cNvSpPr>
            <a:spLocks noChangeArrowheads="1"/>
          </p:cNvSpPr>
          <p:nvPr userDrawn="1"/>
        </p:nvSpPr>
        <p:spPr bwMode="auto">
          <a:xfrm>
            <a:off x="0" y="0"/>
            <a:ext cx="9144000" cy="914400"/>
          </a:xfrm>
          <a:prstGeom prst="rect">
            <a:avLst/>
          </a:prstGeom>
          <a:solidFill>
            <a:srgbClr val="96C011"/>
          </a:solidFill>
          <a:ln w="9525">
            <a:noFill/>
            <a:miter lim="800000"/>
            <a:headEnd/>
            <a:tailEnd/>
          </a:ln>
          <a:effectLst/>
        </p:spPr>
        <p:txBody>
          <a:bodyPr wrap="none" anchor="ctr"/>
          <a:lstStyle/>
          <a:p>
            <a:endParaRPr lang="en-US"/>
          </a:p>
        </p:txBody>
      </p:sp>
      <p:sp>
        <p:nvSpPr>
          <p:cNvPr id="3086" name="Rectangle 14"/>
          <p:cNvSpPr>
            <a:spLocks noChangeArrowheads="1"/>
          </p:cNvSpPr>
          <p:nvPr userDrawn="1"/>
        </p:nvSpPr>
        <p:spPr bwMode="auto">
          <a:xfrm>
            <a:off x="0" y="5715000"/>
            <a:ext cx="9144000" cy="152400"/>
          </a:xfrm>
          <a:prstGeom prst="rect">
            <a:avLst/>
          </a:prstGeom>
          <a:solidFill>
            <a:srgbClr val="96C011">
              <a:alpha val="75000"/>
            </a:srgbClr>
          </a:solidFill>
          <a:ln w="9525">
            <a:noFill/>
            <a:miter lim="800000"/>
            <a:headEnd/>
            <a:tailEnd/>
          </a:ln>
          <a:effectLst/>
        </p:spPr>
        <p:txBody>
          <a:bodyPr wrap="none" anchor="ctr"/>
          <a:lstStyle/>
          <a:p>
            <a:endParaRPr lang="en-US"/>
          </a:p>
        </p:txBody>
      </p:sp>
      <p:sp>
        <p:nvSpPr>
          <p:cNvPr id="3087" name="Rectangle 15"/>
          <p:cNvSpPr>
            <a:spLocks noChangeArrowheads="1"/>
          </p:cNvSpPr>
          <p:nvPr userDrawn="1"/>
        </p:nvSpPr>
        <p:spPr bwMode="auto">
          <a:xfrm>
            <a:off x="0" y="5867400"/>
            <a:ext cx="9144000" cy="990600"/>
          </a:xfrm>
          <a:prstGeom prst="rect">
            <a:avLst/>
          </a:prstGeom>
          <a:solidFill>
            <a:srgbClr val="96C011"/>
          </a:solidFill>
          <a:ln w="9525">
            <a:noFill/>
            <a:miter lim="800000"/>
            <a:headEnd/>
            <a:tailEnd/>
          </a:ln>
          <a:effectLst/>
        </p:spPr>
        <p:txBody>
          <a:bodyPr wrap="none"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11A7452-3493-49BE-8400-58256B53134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978DDF5-85E3-4ED2-99A5-79287574AAC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8E689B6-BBA3-4439-B423-AF2E32BBC71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6A2E2FC3-5913-488C-AC5A-4709BA2A995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17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176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5C124729-6D35-4582-AE05-59567D650E1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6D853523-5F78-4355-BE56-D2F863E18C0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368CCFEF-E2A1-43FF-8B9E-8B83BD6CADB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7DFE875-ABAA-4A8E-AC0C-BCF9B068E43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CF50A864-EC95-4DDA-95AF-FAFDDB9F554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E2630D5-3BF3-49D8-8DFE-A4550B92413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1143000"/>
            <a:ext cx="9144000" cy="152400"/>
          </a:xfrm>
          <a:prstGeom prst="rect">
            <a:avLst/>
          </a:prstGeom>
          <a:solidFill>
            <a:srgbClr val="96C011">
              <a:alpha val="75000"/>
            </a:srgbClr>
          </a:solidFill>
          <a:ln w="9525">
            <a:noFill/>
            <a:miter lim="800000"/>
            <a:headEnd/>
            <a:tailEnd/>
          </a:ln>
          <a:effectLst/>
        </p:spPr>
        <p:txBody>
          <a:bodyPr wrap="none" anchor="ctr"/>
          <a:lstStyle/>
          <a:p>
            <a:endParaRPr lang="en-US"/>
          </a:p>
        </p:txBody>
      </p:sp>
      <p:sp>
        <p:nvSpPr>
          <p:cNvPr id="1034" name="Rectangle 10"/>
          <p:cNvSpPr>
            <a:spLocks noChangeArrowheads="1"/>
          </p:cNvSpPr>
          <p:nvPr userDrawn="1"/>
        </p:nvSpPr>
        <p:spPr bwMode="auto">
          <a:xfrm>
            <a:off x="0" y="0"/>
            <a:ext cx="9144000" cy="1143000"/>
          </a:xfrm>
          <a:prstGeom prst="rect">
            <a:avLst/>
          </a:prstGeom>
          <a:solidFill>
            <a:srgbClr val="96C011"/>
          </a:soli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457200" y="2286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4176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457200" y="6172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1B8B349-6639-4836-BCD3-23734A22D47A}" type="slidenum">
              <a:rPr lang="en-US"/>
              <a:pPr/>
              <a:t>‹#›</a:t>
            </a:fld>
            <a:endParaRPr lang="en-US"/>
          </a:p>
        </p:txBody>
      </p:sp>
      <p:pic>
        <p:nvPicPr>
          <p:cNvPr id="1038" name="Picture 14" descr="seeds"/>
          <p:cNvPicPr>
            <a:picLocks noChangeAspect="1" noChangeArrowheads="1"/>
          </p:cNvPicPr>
          <p:nvPr userDrawn="1"/>
        </p:nvPicPr>
        <p:blipFill>
          <a:blip r:embed="rId13" cstate="print"/>
          <a:srcRect/>
          <a:stretch>
            <a:fillRect/>
          </a:stretch>
        </p:blipFill>
        <p:spPr bwMode="auto">
          <a:xfrm>
            <a:off x="7526338" y="5334000"/>
            <a:ext cx="1169987" cy="126682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b="1">
          <a:solidFill>
            <a:schemeClr val="bg1"/>
          </a:solidFill>
          <a:latin typeface="+mj-lt"/>
          <a:ea typeface="+mj-ea"/>
          <a:cs typeface="+mj-cs"/>
        </a:defRPr>
      </a:lvl1pPr>
      <a:lvl2pPr algn="l" rtl="0" eaLnBrk="1" fontAlgn="base" hangingPunct="1">
        <a:spcBef>
          <a:spcPct val="0"/>
        </a:spcBef>
        <a:spcAft>
          <a:spcPct val="0"/>
        </a:spcAft>
        <a:defRPr sz="4400" b="1">
          <a:solidFill>
            <a:schemeClr val="bg1"/>
          </a:solidFill>
          <a:latin typeface="Arial" charset="0"/>
        </a:defRPr>
      </a:lvl2pPr>
      <a:lvl3pPr algn="l" rtl="0" eaLnBrk="1" fontAlgn="base" hangingPunct="1">
        <a:spcBef>
          <a:spcPct val="0"/>
        </a:spcBef>
        <a:spcAft>
          <a:spcPct val="0"/>
        </a:spcAft>
        <a:defRPr sz="4400" b="1">
          <a:solidFill>
            <a:schemeClr val="bg1"/>
          </a:solidFill>
          <a:latin typeface="Arial" charset="0"/>
        </a:defRPr>
      </a:lvl3pPr>
      <a:lvl4pPr algn="l" rtl="0" eaLnBrk="1" fontAlgn="base" hangingPunct="1">
        <a:spcBef>
          <a:spcPct val="0"/>
        </a:spcBef>
        <a:spcAft>
          <a:spcPct val="0"/>
        </a:spcAft>
        <a:defRPr sz="4400" b="1">
          <a:solidFill>
            <a:schemeClr val="bg1"/>
          </a:solidFill>
          <a:latin typeface="Arial" charset="0"/>
        </a:defRPr>
      </a:lvl4pPr>
      <a:lvl5pPr algn="l" rtl="0" eaLnBrk="1" fontAlgn="base" hangingPunct="1">
        <a:spcBef>
          <a:spcPct val="0"/>
        </a:spcBef>
        <a:spcAft>
          <a:spcPct val="0"/>
        </a:spcAft>
        <a:defRPr sz="4400" b="1">
          <a:solidFill>
            <a:schemeClr val="bg1"/>
          </a:solidFill>
          <a:latin typeface="Arial" charset="0"/>
        </a:defRPr>
      </a:lvl5pPr>
      <a:lvl6pPr marL="457200" algn="l" rtl="0" eaLnBrk="1" fontAlgn="base" hangingPunct="1">
        <a:spcBef>
          <a:spcPct val="0"/>
        </a:spcBef>
        <a:spcAft>
          <a:spcPct val="0"/>
        </a:spcAft>
        <a:defRPr sz="4400" b="1">
          <a:solidFill>
            <a:schemeClr val="bg1"/>
          </a:solidFill>
          <a:latin typeface="Arial" charset="0"/>
        </a:defRPr>
      </a:lvl6pPr>
      <a:lvl7pPr marL="914400" algn="l" rtl="0" eaLnBrk="1" fontAlgn="base" hangingPunct="1">
        <a:spcBef>
          <a:spcPct val="0"/>
        </a:spcBef>
        <a:spcAft>
          <a:spcPct val="0"/>
        </a:spcAft>
        <a:defRPr sz="4400" b="1">
          <a:solidFill>
            <a:schemeClr val="bg1"/>
          </a:solidFill>
          <a:latin typeface="Arial" charset="0"/>
        </a:defRPr>
      </a:lvl7pPr>
      <a:lvl8pPr marL="1371600" algn="l" rtl="0" eaLnBrk="1" fontAlgn="base" hangingPunct="1">
        <a:spcBef>
          <a:spcPct val="0"/>
        </a:spcBef>
        <a:spcAft>
          <a:spcPct val="0"/>
        </a:spcAft>
        <a:defRPr sz="4400" b="1">
          <a:solidFill>
            <a:schemeClr val="bg1"/>
          </a:solidFill>
          <a:latin typeface="Arial" charset="0"/>
        </a:defRPr>
      </a:lvl8pPr>
      <a:lvl9pPr marL="1828800" algn="l"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hs.gov/sites/default/files/telehealth-faqs-508.pdf" TargetMode="External"/><Relationship Id="rId2" Type="http://schemas.openxmlformats.org/officeDocument/2006/relationships/hyperlink" Target="https://www.ipc.on.ca/newsrelease/le-bureau-du-commissaire-a-linformation-et-a-la-protection-de-la-vie-privee-de-lontario-est-ferme-questions-frequentes-2/?lang=fr" TargetMode="External"/><Relationship Id="rId1" Type="http://schemas.openxmlformats.org/officeDocument/2006/relationships/slideLayout" Target="../slideLayouts/slideLayout2.xml"/><Relationship Id="rId4" Type="http://schemas.openxmlformats.org/officeDocument/2006/relationships/hyperlink" Target="https://www.crpo.ca/wp-content/uploads/2019/03/FINAL-Security-Practices-Checklist-for-Electronic-Practice-Guideline-approved-01MAR2019.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ipc.on.ca/wp-content/uploads/2016/09/fs-health-communicating-phi-by-email-f.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9668" y="639399"/>
            <a:ext cx="8610600" cy="1524000"/>
          </a:xfrm>
        </p:spPr>
        <p:txBody>
          <a:bodyPr/>
          <a:lstStyle/>
          <a:p>
            <a:pPr algn="r"/>
            <a:r>
              <a:rPr lang="fr-CA" noProof="0" dirty="0">
                <a:solidFill>
                  <a:schemeClr val="tx1"/>
                </a:solidFill>
              </a:rPr>
              <a:t>Conseils pour la </a:t>
            </a:r>
            <a:r>
              <a:rPr lang="fr-CA" noProof="0" dirty="0" err="1">
                <a:solidFill>
                  <a:schemeClr val="tx1"/>
                </a:solidFill>
              </a:rPr>
              <a:t>télépratique</a:t>
            </a:r>
            <a:endParaRPr lang="fr-CA" noProof="0"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70" y="3737650"/>
            <a:ext cx="4280706" cy="1927681"/>
          </a:xfrm>
          <a:prstGeom prst="rect">
            <a:avLst/>
          </a:prstGeom>
        </p:spPr>
      </p:pic>
      <p:sp>
        <p:nvSpPr>
          <p:cNvPr id="3" name="Subtitle 2"/>
          <p:cNvSpPr>
            <a:spLocks noGrp="1"/>
          </p:cNvSpPr>
          <p:nvPr>
            <p:ph type="subTitle" idx="1"/>
          </p:nvPr>
        </p:nvSpPr>
        <p:spPr>
          <a:xfrm>
            <a:off x="1899260" y="2994935"/>
            <a:ext cx="7010400" cy="868583"/>
          </a:xfrm>
        </p:spPr>
        <p:txBody>
          <a:bodyPr/>
          <a:lstStyle/>
          <a:p>
            <a:pPr algn="r"/>
            <a:r>
              <a:rPr lang="fr-CA" sz="2400" noProof="0" dirty="0"/>
              <a:t>Animateur : Richard </a:t>
            </a:r>
            <a:r>
              <a:rPr lang="fr-CA" sz="2400" noProof="0" dirty="0" err="1"/>
              <a:t>Steinecke</a:t>
            </a:r>
            <a:endParaRPr lang="fr-CA" sz="2400" noProof="0" dirty="0"/>
          </a:p>
          <a:p>
            <a:pPr algn="r"/>
            <a:r>
              <a:rPr lang="fr-CA" sz="2400" noProof="0" dirty="0"/>
              <a:t>www.sml-law.com</a:t>
            </a:r>
          </a:p>
        </p:txBody>
      </p:sp>
      <p:sp>
        <p:nvSpPr>
          <p:cNvPr id="5" name="Subtitle 2"/>
          <p:cNvSpPr txBox="1">
            <a:spLocks/>
          </p:cNvSpPr>
          <p:nvPr/>
        </p:nvSpPr>
        <p:spPr bwMode="auto">
          <a:xfrm>
            <a:off x="75270" y="1824365"/>
            <a:ext cx="8856284" cy="8685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Tx/>
              <a:buNone/>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r>
              <a:rPr lang="fr-CA" sz="2800" dirty="0"/>
              <a:t>Série de </a:t>
            </a:r>
            <a:r>
              <a:rPr lang="fr-CA" sz="2800"/>
              <a:t>webinaires</a:t>
            </a:r>
            <a:r>
              <a:rPr lang="fr-CA" sz="2800" dirty="0"/>
              <a:t> professionnels de l’Ontario Association for </a:t>
            </a:r>
            <a:r>
              <a:rPr lang="fr-CA" sz="2800" dirty="0" err="1"/>
              <a:t>Behaviour</a:t>
            </a:r>
            <a:r>
              <a:rPr lang="fr-CA" sz="2800" dirty="0"/>
              <a:t> </a:t>
            </a:r>
            <a:r>
              <a:rPr lang="fr-CA" sz="2800" dirty="0" err="1"/>
              <a:t>Analysis</a:t>
            </a:r>
            <a:r>
              <a:rPr lang="fr-CA" sz="2800" dirty="0"/>
              <a:t> (ONTABA)</a:t>
            </a:r>
          </a:p>
          <a:p>
            <a:pPr algn="r"/>
            <a:endParaRPr lang="fr-CA" sz="2800"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3768" y="5875461"/>
            <a:ext cx="2267744" cy="95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33006012-8338-45d0-af15-9ba63ca7ba94@a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1931" y="4293096"/>
            <a:ext cx="3533557" cy="135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11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838200"/>
          </a:xfrm>
        </p:spPr>
        <p:txBody>
          <a:bodyPr/>
          <a:lstStyle/>
          <a:p>
            <a:pPr algn="ctr"/>
            <a:r>
              <a:rPr lang="fr-CA" sz="4000" dirty="0"/>
              <a:t>1. La relation thérapeutique</a:t>
            </a:r>
            <a:endParaRPr lang="fr-CA" sz="4000" noProof="0" dirty="0"/>
          </a:p>
        </p:txBody>
      </p:sp>
      <p:sp>
        <p:nvSpPr>
          <p:cNvPr id="3" name="Content Placeholder 2"/>
          <p:cNvSpPr>
            <a:spLocks noGrp="1"/>
          </p:cNvSpPr>
          <p:nvPr>
            <p:ph idx="1"/>
          </p:nvPr>
        </p:nvSpPr>
        <p:spPr>
          <a:xfrm>
            <a:off x="457200" y="1417638"/>
            <a:ext cx="8435280" cy="5251722"/>
          </a:xfrm>
        </p:spPr>
        <p:txBody>
          <a:bodyPr/>
          <a:lstStyle/>
          <a:p>
            <a:pPr lvl="0"/>
            <a:r>
              <a:rPr lang="fr-FR" sz="2800" dirty="0"/>
              <a:t>Plus facile quand la relation existe déjà</a:t>
            </a:r>
          </a:p>
          <a:p>
            <a:pPr lvl="0"/>
            <a:r>
              <a:rPr lang="fr-FR" sz="2800" dirty="0"/>
              <a:t>Pour les nouveaux clients :</a:t>
            </a:r>
          </a:p>
          <a:p>
            <a:pPr lvl="1"/>
            <a:r>
              <a:rPr lang="fr-FR" sz="2400" dirty="0"/>
              <a:t>S'assurer que le client sait en quoi consiste une relation thérapeutique en bonne et due forme</a:t>
            </a:r>
          </a:p>
          <a:p>
            <a:pPr lvl="1"/>
            <a:r>
              <a:rPr lang="fr-FR" sz="2400" dirty="0"/>
              <a:t>Identification du client</a:t>
            </a:r>
          </a:p>
          <a:p>
            <a:pPr lvl="2"/>
            <a:r>
              <a:rPr lang="fr-FR" sz="2000" dirty="0"/>
              <a:t>Détecter les possibilités de vol, de fraude, de méfait, d’assertion inexacte de lieu</a:t>
            </a:r>
          </a:p>
          <a:p>
            <a:pPr lvl="1"/>
            <a:r>
              <a:rPr lang="fr-FR" sz="2400" dirty="0"/>
              <a:t>S'assurer que le client connaît les limites/options du champ de pratique</a:t>
            </a:r>
          </a:p>
          <a:p>
            <a:pPr lvl="1"/>
            <a:r>
              <a:rPr lang="fr-FR" sz="2400" dirty="0"/>
              <a:t>Accès du client aux documents habituels</a:t>
            </a:r>
          </a:p>
          <a:p>
            <a:pPr lvl="1"/>
            <a:r>
              <a:rPr lang="fr-FR" sz="2400" dirty="0"/>
              <a:t>À part ça, le plus semblable possible aux mandats de consultation en personne</a:t>
            </a:r>
            <a:endParaRPr lang="fr-CA" sz="2400" noProof="0" dirty="0"/>
          </a:p>
        </p:txBody>
      </p:sp>
    </p:spTree>
    <p:extLst>
      <p:ext uri="{BB962C8B-B14F-4D97-AF65-F5344CB8AC3E}">
        <p14:creationId xmlns:p14="http://schemas.microsoft.com/office/powerpoint/2010/main" val="301890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07288" cy="838200"/>
          </a:xfrm>
        </p:spPr>
        <p:txBody>
          <a:bodyPr/>
          <a:lstStyle/>
          <a:p>
            <a:pPr algn="ctr"/>
            <a:r>
              <a:rPr lang="fr-CA" sz="4000" noProof="0" dirty="0"/>
              <a:t>2</a:t>
            </a:r>
            <a:r>
              <a:rPr lang="fr-CA" sz="4000" dirty="0"/>
              <a:t>. Lieu de service : scénario</a:t>
            </a:r>
            <a:endParaRPr lang="fr-CA" sz="4000" noProof="0" dirty="0"/>
          </a:p>
        </p:txBody>
      </p:sp>
      <p:sp>
        <p:nvSpPr>
          <p:cNvPr id="3" name="Content Placeholder 2"/>
          <p:cNvSpPr>
            <a:spLocks noGrp="1"/>
          </p:cNvSpPr>
          <p:nvPr>
            <p:ph idx="1"/>
          </p:nvPr>
        </p:nvSpPr>
        <p:spPr/>
        <p:txBody>
          <a:bodyPr/>
          <a:lstStyle/>
          <a:p>
            <a:pPr lvl="0"/>
            <a:r>
              <a:rPr lang="fr-FR" dirty="0"/>
              <a:t>Vous survolez le Pacifique dans votre </a:t>
            </a:r>
            <a:r>
              <a:rPr lang="fr-FR" dirty="0" err="1"/>
              <a:t>Learjet</a:t>
            </a:r>
            <a:r>
              <a:rPr lang="fr-FR" dirty="0"/>
              <a:t>, pour aller passer des vacances en famille à Hawaï. Vous habitez en Ontario. Votre bénéficiaire, qui vit aux Bermudes, est en croisière dans la Méditerranée. Vous lui fournissez des services professionnels par </a:t>
            </a:r>
            <a:r>
              <a:rPr lang="fr-FR" dirty="0" err="1"/>
              <a:t>Skype</a:t>
            </a:r>
            <a:r>
              <a:rPr lang="fr-FR" dirty="0"/>
              <a:t> via un compte américain. Dans quel territoire le service a-t-il été fourni?</a:t>
            </a:r>
            <a:endParaRPr lang="fr-CA" noProof="0" dirty="0"/>
          </a:p>
        </p:txBody>
      </p:sp>
    </p:spTree>
    <p:extLst>
      <p:ext uri="{BB962C8B-B14F-4D97-AF65-F5344CB8AC3E}">
        <p14:creationId xmlns:p14="http://schemas.microsoft.com/office/powerpoint/2010/main" val="378098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sz="4000" noProof="0" dirty="0"/>
              <a:t>2. L</a:t>
            </a:r>
            <a:r>
              <a:rPr lang="fr-CA" sz="4000" dirty="0" err="1"/>
              <a:t>ieu</a:t>
            </a:r>
            <a:r>
              <a:rPr lang="fr-CA" sz="4000" dirty="0"/>
              <a:t> de service</a:t>
            </a:r>
            <a:endParaRPr lang="fr-CA" sz="4000" noProof="0" dirty="0"/>
          </a:p>
        </p:txBody>
      </p:sp>
      <p:sp>
        <p:nvSpPr>
          <p:cNvPr id="3" name="Content Placeholder 2"/>
          <p:cNvSpPr>
            <a:spLocks noGrp="1"/>
          </p:cNvSpPr>
          <p:nvPr>
            <p:ph idx="1"/>
          </p:nvPr>
        </p:nvSpPr>
        <p:spPr/>
        <p:txBody>
          <a:bodyPr/>
          <a:lstStyle/>
          <a:p>
            <a:pPr lvl="0"/>
            <a:r>
              <a:rPr lang="fr-FR" sz="2400" dirty="0"/>
              <a:t>Étonnamment, le droit canadien n'est pas clair</a:t>
            </a:r>
          </a:p>
          <a:p>
            <a:pPr lvl="1"/>
            <a:r>
              <a:rPr lang="fr-FR" sz="2000" dirty="0"/>
              <a:t>Tout dépend de la situation, ainsi que du territoire de résidence du bénéficiaire et/ou du praticien</a:t>
            </a:r>
          </a:p>
          <a:p>
            <a:pPr lvl="1"/>
            <a:r>
              <a:rPr lang="fr-FR" sz="2000" dirty="0"/>
              <a:t>Critère de la suffisance du lien</a:t>
            </a:r>
          </a:p>
          <a:p>
            <a:pPr lvl="1"/>
            <a:r>
              <a:rPr lang="fr-FR" sz="2000" dirty="0"/>
              <a:t>Présumer les deux territoires</a:t>
            </a:r>
          </a:p>
          <a:p>
            <a:pPr lvl="0"/>
            <a:r>
              <a:rPr lang="fr-FR" sz="2400" dirty="0"/>
              <a:t>Se conformer aux lois des deux territoires</a:t>
            </a:r>
          </a:p>
          <a:p>
            <a:pPr lvl="1"/>
            <a:r>
              <a:rPr lang="fr-FR" sz="2000" dirty="0"/>
              <a:t>Autorisation à pratiquer (peut nécessiter une double inscription)</a:t>
            </a:r>
          </a:p>
          <a:p>
            <a:pPr lvl="1"/>
            <a:r>
              <a:rPr lang="fr-FR" sz="2000" dirty="0"/>
              <a:t>Utilisation du titre</a:t>
            </a:r>
          </a:p>
          <a:p>
            <a:pPr lvl="1"/>
            <a:r>
              <a:rPr lang="fr-FR" sz="2000" dirty="0"/>
              <a:t>Règles de confidentialité (p. ex. transport transfrontalier d'information)</a:t>
            </a:r>
          </a:p>
          <a:p>
            <a:pPr lvl="1"/>
            <a:r>
              <a:rPr lang="fr-FR" sz="2000" dirty="0"/>
              <a:t>Les normes peuvent différer (p. ex. dans le cas des architectes)</a:t>
            </a:r>
          </a:p>
          <a:p>
            <a:pPr lvl="1"/>
            <a:r>
              <a:rPr lang="fr-FR" sz="2000" dirty="0"/>
              <a:t>Couverture d'assurance</a:t>
            </a:r>
          </a:p>
        </p:txBody>
      </p:sp>
    </p:spTree>
    <p:extLst>
      <p:ext uri="{BB962C8B-B14F-4D97-AF65-F5344CB8AC3E}">
        <p14:creationId xmlns:p14="http://schemas.microsoft.com/office/powerpoint/2010/main" val="81679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838200"/>
          </a:xfrm>
        </p:spPr>
        <p:txBody>
          <a:bodyPr/>
          <a:lstStyle/>
          <a:p>
            <a:pPr algn="ctr"/>
            <a:r>
              <a:rPr lang="fr-CA" sz="4000" noProof="0" dirty="0"/>
              <a:t>3. Consentement éclairé : scénario</a:t>
            </a:r>
          </a:p>
        </p:txBody>
      </p:sp>
      <p:sp>
        <p:nvSpPr>
          <p:cNvPr id="3" name="Content Placeholder 2"/>
          <p:cNvSpPr>
            <a:spLocks noGrp="1"/>
          </p:cNvSpPr>
          <p:nvPr>
            <p:ph idx="1"/>
          </p:nvPr>
        </p:nvSpPr>
        <p:spPr/>
        <p:txBody>
          <a:bodyPr/>
          <a:lstStyle/>
          <a:p>
            <a:pPr lvl="0"/>
            <a:r>
              <a:rPr lang="fr-FR" dirty="0"/>
              <a:t>Comme vous passez moins de temps à vous déplacer, vous proposez à une famille de doubler le nombre hebdomadaire de séances. Ils acceptent sans problème. Tout va bien jusqu'à ce que la famille reçoive sa première facture. Ils avaient supposé que chaque séance coûterait la moitié du tarif, et pas le plein tarif. Comment auriez-vous prévenir ce malentendu?</a:t>
            </a:r>
          </a:p>
          <a:p>
            <a:endParaRPr lang="fr-CA" noProof="0" dirty="0"/>
          </a:p>
        </p:txBody>
      </p:sp>
    </p:spTree>
    <p:extLst>
      <p:ext uri="{BB962C8B-B14F-4D97-AF65-F5344CB8AC3E}">
        <p14:creationId xmlns:p14="http://schemas.microsoft.com/office/powerpoint/2010/main" val="3562671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sz="4000" noProof="0" dirty="0"/>
              <a:t>3. Consentement éclairé</a:t>
            </a:r>
          </a:p>
        </p:txBody>
      </p:sp>
      <p:sp>
        <p:nvSpPr>
          <p:cNvPr id="3" name="Content Placeholder 2"/>
          <p:cNvSpPr>
            <a:spLocks noGrp="1"/>
          </p:cNvSpPr>
          <p:nvPr>
            <p:ph idx="1"/>
          </p:nvPr>
        </p:nvSpPr>
        <p:spPr/>
        <p:txBody>
          <a:bodyPr/>
          <a:lstStyle/>
          <a:p>
            <a:pPr>
              <a:buNone/>
            </a:pPr>
            <a:r>
              <a:rPr lang="fr-FR" dirty="0"/>
              <a:t>Toujours nécessaire pour :</a:t>
            </a:r>
          </a:p>
          <a:p>
            <a:pPr lvl="0"/>
            <a:r>
              <a:rPr lang="fr-FR" dirty="0"/>
              <a:t>Traitement</a:t>
            </a:r>
          </a:p>
          <a:p>
            <a:pPr lvl="0"/>
            <a:r>
              <a:rPr lang="fr-FR" dirty="0"/>
              <a:t>Confidentialité</a:t>
            </a:r>
          </a:p>
          <a:p>
            <a:pPr lvl="0"/>
            <a:r>
              <a:rPr lang="fr-FR" dirty="0"/>
              <a:t>Facturation</a:t>
            </a:r>
          </a:p>
        </p:txBody>
      </p:sp>
    </p:spTree>
    <p:extLst>
      <p:ext uri="{BB962C8B-B14F-4D97-AF65-F5344CB8AC3E}">
        <p14:creationId xmlns:p14="http://schemas.microsoft.com/office/powerpoint/2010/main" val="3890848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sz="4000" noProof="0" dirty="0"/>
              <a:t>3</a:t>
            </a:r>
            <a:r>
              <a:rPr lang="fr-CA" sz="4000" dirty="0"/>
              <a:t>. Consentement éclairé</a:t>
            </a:r>
            <a:endParaRPr lang="fr-CA" sz="4000" noProof="0" dirty="0"/>
          </a:p>
        </p:txBody>
      </p:sp>
      <p:sp>
        <p:nvSpPr>
          <p:cNvPr id="3" name="Content Placeholder 2"/>
          <p:cNvSpPr>
            <a:spLocks noGrp="1"/>
          </p:cNvSpPr>
          <p:nvPr>
            <p:ph idx="1"/>
          </p:nvPr>
        </p:nvSpPr>
        <p:spPr/>
        <p:txBody>
          <a:bodyPr/>
          <a:lstStyle/>
          <a:p>
            <a:pPr>
              <a:buNone/>
            </a:pPr>
            <a:r>
              <a:rPr lang="fr-FR" sz="2800" dirty="0"/>
              <a:t>Ajouter le volet </a:t>
            </a:r>
            <a:r>
              <a:rPr lang="fr-FR" sz="2800" dirty="0" err="1"/>
              <a:t>télépratique</a:t>
            </a:r>
            <a:r>
              <a:rPr lang="fr-FR" sz="2800" dirty="0"/>
              <a:t> aux points habituels :</a:t>
            </a:r>
          </a:p>
          <a:p>
            <a:pPr lvl="0"/>
            <a:r>
              <a:rPr lang="fr-FR" sz="2800" dirty="0"/>
              <a:t>Nature du service</a:t>
            </a:r>
          </a:p>
          <a:p>
            <a:pPr lvl="0"/>
            <a:r>
              <a:rPr lang="fr-FR" sz="2800" dirty="0"/>
              <a:t>Avantages escomptés</a:t>
            </a:r>
          </a:p>
          <a:p>
            <a:pPr lvl="0"/>
            <a:r>
              <a:rPr lang="fr-FR" sz="2800" dirty="0"/>
              <a:t>Lacunes, risques et effets secondaires</a:t>
            </a:r>
          </a:p>
          <a:p>
            <a:pPr lvl="0"/>
            <a:r>
              <a:rPr lang="fr-FR" sz="2800" dirty="0"/>
              <a:t>Autres possibilités, p. ex. absence de service ou service en personne</a:t>
            </a:r>
          </a:p>
          <a:p>
            <a:pPr lvl="0"/>
            <a:r>
              <a:rPr lang="fr-FR" sz="2800" dirty="0"/>
              <a:t>Le client peut changer d’idée</a:t>
            </a:r>
          </a:p>
          <a:p>
            <a:pPr lvl="0"/>
            <a:r>
              <a:rPr lang="fr-FR" sz="2800" dirty="0"/>
              <a:t>Risques supplémentaires pour la confidentialité</a:t>
            </a:r>
          </a:p>
          <a:p>
            <a:pPr lvl="0"/>
            <a:r>
              <a:rPr lang="fr-FR" sz="2800" dirty="0"/>
              <a:t>Statut d’inscription du praticien</a:t>
            </a:r>
          </a:p>
          <a:p>
            <a:endParaRPr lang="fr-CA" noProof="0" dirty="0"/>
          </a:p>
        </p:txBody>
      </p:sp>
    </p:spTree>
    <p:extLst>
      <p:ext uri="{BB962C8B-B14F-4D97-AF65-F5344CB8AC3E}">
        <p14:creationId xmlns:p14="http://schemas.microsoft.com/office/powerpoint/2010/main" val="3517243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838200"/>
          </a:xfrm>
        </p:spPr>
        <p:txBody>
          <a:bodyPr/>
          <a:lstStyle/>
          <a:p>
            <a:pPr algn="ctr"/>
            <a:r>
              <a:rPr lang="fr-CA" sz="2800" noProof="0" dirty="0"/>
              <a:t>3. </a:t>
            </a:r>
            <a:r>
              <a:rPr lang="fr-CA" sz="3600" dirty="0"/>
              <a:t>Consentement éclairé </a:t>
            </a:r>
            <a:r>
              <a:rPr lang="fr-CA" sz="3600" noProof="0" dirty="0"/>
              <a:t>– Problèmes particuliers</a:t>
            </a:r>
          </a:p>
        </p:txBody>
      </p:sp>
      <p:sp>
        <p:nvSpPr>
          <p:cNvPr id="3" name="Content Placeholder 2"/>
          <p:cNvSpPr>
            <a:spLocks noGrp="1"/>
          </p:cNvSpPr>
          <p:nvPr>
            <p:ph idx="1"/>
          </p:nvPr>
        </p:nvSpPr>
        <p:spPr/>
        <p:txBody>
          <a:bodyPr/>
          <a:lstStyle/>
          <a:p>
            <a:pPr lvl="0"/>
            <a:r>
              <a:rPr lang="fr-FR" dirty="0"/>
              <a:t>Déterminer si le bénéficiaire est apte</a:t>
            </a:r>
            <a:endParaRPr lang="fr-FR" sz="2400" dirty="0"/>
          </a:p>
          <a:p>
            <a:pPr lvl="1"/>
            <a:r>
              <a:rPr lang="fr-FR" dirty="0"/>
              <a:t>Spécialement quand on se fie à des indices non verbaux</a:t>
            </a:r>
            <a:endParaRPr lang="fr-FR" sz="2000" dirty="0"/>
          </a:p>
          <a:p>
            <a:pPr lvl="0"/>
            <a:r>
              <a:rPr lang="fr-FR" dirty="0"/>
              <a:t>Autres personnes dans la pièce</a:t>
            </a:r>
            <a:endParaRPr lang="fr-FR" sz="2400" dirty="0"/>
          </a:p>
          <a:p>
            <a:pPr lvl="1"/>
            <a:r>
              <a:rPr lang="fr-FR" dirty="0"/>
              <a:t>Réticence du bénéficiaire à dire des choses, influence indue</a:t>
            </a:r>
            <a:endParaRPr lang="fr-FR" sz="2000" dirty="0"/>
          </a:p>
          <a:p>
            <a:pPr lvl="1"/>
            <a:r>
              <a:rPr lang="fr-FR" dirty="0"/>
              <a:t>Déterminer si possible qui est le décideur substitut; candidats dans la même pièce</a:t>
            </a:r>
            <a:endParaRPr lang="fr-FR" sz="2000" dirty="0"/>
          </a:p>
          <a:p>
            <a:pPr lvl="1"/>
            <a:r>
              <a:rPr lang="fr-FR" dirty="0"/>
              <a:t>S’assurer que les personnes qui quittent l'écran ne peuvent pas entendre</a:t>
            </a:r>
            <a:endParaRPr lang="fr-FR" sz="2000" dirty="0"/>
          </a:p>
          <a:p>
            <a:endParaRPr lang="fr-CA" sz="2800" noProof="0" dirty="0"/>
          </a:p>
        </p:txBody>
      </p:sp>
    </p:spTree>
    <p:extLst>
      <p:ext uri="{BB962C8B-B14F-4D97-AF65-F5344CB8AC3E}">
        <p14:creationId xmlns:p14="http://schemas.microsoft.com/office/powerpoint/2010/main" val="3185224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lstStyle/>
          <a:p>
            <a:pPr algn="ctr"/>
            <a:r>
              <a:rPr lang="fr-CA" sz="3600" noProof="0" dirty="0"/>
              <a:t>4. Confidentialité : scénario</a:t>
            </a:r>
            <a:endParaRPr lang="fr-CA" sz="3400" noProof="0" dirty="0"/>
          </a:p>
        </p:txBody>
      </p:sp>
      <p:sp>
        <p:nvSpPr>
          <p:cNvPr id="3" name="Content Placeholder 2"/>
          <p:cNvSpPr>
            <a:spLocks noGrp="1"/>
          </p:cNvSpPr>
          <p:nvPr>
            <p:ph idx="1"/>
          </p:nvPr>
        </p:nvSpPr>
        <p:spPr>
          <a:xfrm>
            <a:off x="457200" y="1417638"/>
            <a:ext cx="8003232" cy="5440362"/>
          </a:xfrm>
        </p:spPr>
        <p:txBody>
          <a:bodyPr/>
          <a:lstStyle/>
          <a:p>
            <a:r>
              <a:rPr lang="fr-FR" sz="2500" dirty="0"/>
              <a:t>Un client qui présente certains symptômes de pensée paranoïaque vous indique qu'un de ses voisins dit des choses, au sujet du passé du client, qui n'ont été mentionnées qu’à l’occasion de vos séances. Au début, vous vous demandez si le client interprète mal des commentaires inoffensifs. Avec le temps toutefois, vous envisagez d'autres explications. Après avoir consulté un collègue, vous demandez à votre client si son réseau Wifi domestique est protégé par mot de passe. Vous constatez rapidement qu’il s’agit de la source d’information où s’abreuve le voisin pour ses commentaires malveillants.</a:t>
            </a:r>
          </a:p>
          <a:p>
            <a:endParaRPr lang="fr-CA" sz="2400" noProof="0" dirty="0"/>
          </a:p>
        </p:txBody>
      </p:sp>
    </p:spTree>
    <p:extLst>
      <p:ext uri="{BB962C8B-B14F-4D97-AF65-F5344CB8AC3E}">
        <p14:creationId xmlns:p14="http://schemas.microsoft.com/office/powerpoint/2010/main" val="1669869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noProof="0" dirty="0"/>
              <a:t>4. Confidentialité</a:t>
            </a:r>
          </a:p>
        </p:txBody>
      </p:sp>
      <p:sp>
        <p:nvSpPr>
          <p:cNvPr id="3" name="Content Placeholder 2"/>
          <p:cNvSpPr>
            <a:spLocks noGrp="1"/>
          </p:cNvSpPr>
          <p:nvPr>
            <p:ph idx="1"/>
          </p:nvPr>
        </p:nvSpPr>
        <p:spPr/>
        <p:txBody>
          <a:bodyPr/>
          <a:lstStyle/>
          <a:p>
            <a:pPr lvl="0"/>
            <a:r>
              <a:rPr lang="fr-FR" sz="2800" dirty="0"/>
              <a:t>Les règles habituelles s'appliquent</a:t>
            </a:r>
          </a:p>
          <a:p>
            <a:pPr lvl="0"/>
            <a:r>
              <a:rPr lang="fr-FR" sz="2800" dirty="0"/>
              <a:t>Risques supplémentaires de la technologie</a:t>
            </a:r>
          </a:p>
          <a:p>
            <a:pPr lvl="1"/>
            <a:r>
              <a:rPr lang="fr-FR" sz="2400" dirty="0"/>
              <a:t>Les programmes de </a:t>
            </a:r>
            <a:r>
              <a:rPr lang="fr-FR" sz="2400" dirty="0" err="1"/>
              <a:t>télépratique</a:t>
            </a:r>
            <a:r>
              <a:rPr lang="fr-FR" sz="2400" dirty="0"/>
              <a:t> expressément conçus à cette fin sont les meilleurs</a:t>
            </a:r>
          </a:p>
          <a:p>
            <a:pPr lvl="1"/>
            <a:r>
              <a:rPr lang="fr-FR" sz="2400" dirty="0"/>
              <a:t>Réticence des autorités à recommander des programmes</a:t>
            </a:r>
          </a:p>
          <a:p>
            <a:pPr lvl="1"/>
            <a:r>
              <a:rPr lang="fr-FR" sz="2400" dirty="0"/>
              <a:t>Exceptionnellement, certains programmes commerciaux peuvent être utilisés durant la pandémie</a:t>
            </a:r>
          </a:p>
          <a:p>
            <a:endParaRPr lang="fr-CA" noProof="0" dirty="0"/>
          </a:p>
        </p:txBody>
      </p:sp>
    </p:spTree>
    <p:extLst>
      <p:ext uri="{BB962C8B-B14F-4D97-AF65-F5344CB8AC3E}">
        <p14:creationId xmlns:p14="http://schemas.microsoft.com/office/powerpoint/2010/main" val="485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3200" dirty="0"/>
              <a:t>4. Confidentialité - Ressources en ligne</a:t>
            </a:r>
            <a:endParaRPr lang="fr-CA" sz="3200" noProof="0" dirty="0"/>
          </a:p>
        </p:txBody>
      </p:sp>
      <p:sp>
        <p:nvSpPr>
          <p:cNvPr id="3" name="Content Placeholder 2"/>
          <p:cNvSpPr>
            <a:spLocks noGrp="1"/>
          </p:cNvSpPr>
          <p:nvPr>
            <p:ph idx="1"/>
          </p:nvPr>
        </p:nvSpPr>
        <p:spPr/>
        <p:txBody>
          <a:bodyPr/>
          <a:lstStyle/>
          <a:p>
            <a:r>
              <a:rPr lang="fr-CA" sz="2000" noProof="0" dirty="0"/>
              <a:t>Commissaire à l’information et à la protection de la vie privée de l’Ontario</a:t>
            </a:r>
          </a:p>
          <a:p>
            <a:pPr lvl="1"/>
            <a:r>
              <a:rPr lang="fr-CA" sz="2000" noProof="0" dirty="0">
                <a:hlinkClick r:id="rId2"/>
              </a:rPr>
              <a:t>https://www.ipc.on.ca/newsrelease/le-bureau-du-commissaire-a-linformation-et-a-la-protection-de-la-vie-privee-de-lontario-est-ferme-questions-frequentes-2/?lang=fr</a:t>
            </a:r>
            <a:r>
              <a:rPr lang="fr-CA" sz="2000" noProof="0" dirty="0"/>
              <a:t> </a:t>
            </a:r>
          </a:p>
          <a:p>
            <a:r>
              <a:rPr lang="fr-CA" sz="2000" noProof="0" dirty="0"/>
              <a:t>HIPAA (</a:t>
            </a:r>
            <a:r>
              <a:rPr lang="en-US" sz="2000" i="1" dirty="0"/>
              <a:t>Health Insurance Portability and Accountability Act</a:t>
            </a:r>
            <a:r>
              <a:rPr lang="en-US" sz="2000" dirty="0"/>
              <a:t> des </a:t>
            </a:r>
            <a:r>
              <a:rPr lang="en-US" sz="2000" dirty="0" err="1"/>
              <a:t>États-Unis</a:t>
            </a:r>
            <a:r>
              <a:rPr lang="en-US" sz="2000" dirty="0"/>
              <a:t>) (</a:t>
            </a:r>
            <a:r>
              <a:rPr lang="en-US" sz="2000" dirty="0" err="1"/>
              <a:t>en</a:t>
            </a:r>
            <a:r>
              <a:rPr lang="en-US" sz="2000" dirty="0"/>
              <a:t> </a:t>
            </a:r>
            <a:r>
              <a:rPr lang="en-US" sz="2000" dirty="0" err="1"/>
              <a:t>anglais</a:t>
            </a:r>
            <a:r>
              <a:rPr lang="en-US" sz="2000" dirty="0"/>
              <a:t>) </a:t>
            </a:r>
            <a:endParaRPr lang="fr-CA" sz="2000" noProof="0" dirty="0"/>
          </a:p>
          <a:p>
            <a:pPr lvl="1"/>
            <a:r>
              <a:rPr lang="fr-CA" sz="2000" noProof="0" dirty="0">
                <a:hlinkClick r:id="rId3"/>
              </a:rPr>
              <a:t>https://www.hhs.gov/sites/default/files/telehealth-faqs-508.pdf</a:t>
            </a:r>
            <a:r>
              <a:rPr lang="fr-CA" sz="2000" noProof="0" dirty="0"/>
              <a:t> </a:t>
            </a:r>
          </a:p>
          <a:p>
            <a:r>
              <a:rPr lang="fr-CA" sz="2000" dirty="0"/>
              <a:t>Liste des pratiques de sécurité de l’Ordre </a:t>
            </a:r>
            <a:r>
              <a:rPr lang="fr-CA" sz="2000" noProof="0" dirty="0"/>
              <a:t>des psychothérapeutes autorisés de l’Ontario (en anglais)</a:t>
            </a:r>
          </a:p>
          <a:p>
            <a:pPr lvl="1"/>
            <a:r>
              <a:rPr lang="fr-CA" sz="2000" noProof="0" dirty="0">
                <a:hlinkClick r:id="rId4"/>
              </a:rPr>
              <a:t>https://www.crpo.ca/wp-content/uploads/2019/03/FINAL-Security-Practices-Checklist-for-Electronic-Practice-Guideline-approved-01MAR2019.pdf</a:t>
            </a:r>
            <a:r>
              <a:rPr lang="fr-CA" sz="2000" noProof="0" dirty="0"/>
              <a:t> </a:t>
            </a:r>
          </a:p>
          <a:p>
            <a:endParaRPr lang="fr-CA" sz="2000" noProof="0" dirty="0"/>
          </a:p>
        </p:txBody>
      </p:sp>
    </p:spTree>
    <p:extLst>
      <p:ext uri="{BB962C8B-B14F-4D97-AF65-F5344CB8AC3E}">
        <p14:creationId xmlns:p14="http://schemas.microsoft.com/office/powerpoint/2010/main" val="806852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noProof="0" dirty="0"/>
              <a:t>Introduction</a:t>
            </a:r>
          </a:p>
        </p:txBody>
      </p:sp>
      <p:pic>
        <p:nvPicPr>
          <p:cNvPr id="4" name="Content Placeholder 4"/>
          <p:cNvPicPr>
            <a:picLocks noGrp="1" noChangeAspect="1"/>
          </p:cNvPicPr>
          <p:nvPr>
            <p:ph idx="1"/>
          </p:nvPr>
        </p:nvPicPr>
        <p:blipFill>
          <a:blip r:embed="rId2" cstate="print"/>
          <a:stretch>
            <a:fillRect/>
          </a:stretch>
        </p:blipFill>
        <p:spPr>
          <a:xfrm>
            <a:off x="1177528" y="1417638"/>
            <a:ext cx="6788943" cy="4525962"/>
          </a:xfrm>
          <a:prstGeom prst="rect">
            <a:avLst/>
          </a:prstGeom>
        </p:spPr>
      </p:pic>
    </p:spTree>
    <p:extLst>
      <p:ext uri="{BB962C8B-B14F-4D97-AF65-F5344CB8AC3E}">
        <p14:creationId xmlns:p14="http://schemas.microsoft.com/office/powerpoint/2010/main" val="3178565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noProof="0" dirty="0"/>
              <a:t>4. </a:t>
            </a:r>
            <a:r>
              <a:rPr lang="fr-CA" dirty="0"/>
              <a:t>Confidentialité </a:t>
            </a:r>
            <a:r>
              <a:rPr lang="fr-CA" noProof="0" dirty="0"/>
              <a:t>- Conseils</a:t>
            </a:r>
          </a:p>
        </p:txBody>
      </p:sp>
      <p:sp>
        <p:nvSpPr>
          <p:cNvPr id="3" name="Content Placeholder 2"/>
          <p:cNvSpPr>
            <a:spLocks noGrp="1"/>
          </p:cNvSpPr>
          <p:nvPr>
            <p:ph idx="1"/>
          </p:nvPr>
        </p:nvSpPr>
        <p:spPr/>
        <p:txBody>
          <a:bodyPr/>
          <a:lstStyle/>
          <a:p>
            <a:pPr lvl="0"/>
            <a:r>
              <a:rPr lang="fr-FR" sz="2400" dirty="0"/>
              <a:t>Consentement éclairé</a:t>
            </a:r>
          </a:p>
          <a:p>
            <a:pPr lvl="0"/>
            <a:r>
              <a:rPr lang="fr-FR" sz="2400" dirty="0"/>
              <a:t>Utiliser un antivirus, un pare-feu et d'autres protections</a:t>
            </a:r>
          </a:p>
          <a:p>
            <a:pPr lvl="0"/>
            <a:r>
              <a:rPr lang="fr-FR" sz="2400" dirty="0"/>
              <a:t>S’assurer qu‘il n’y a pas d’observateur indésirables, de part et d’autre</a:t>
            </a:r>
          </a:p>
          <a:p>
            <a:pPr lvl="0"/>
            <a:r>
              <a:rPr lang="fr-FR" sz="2400" dirty="0"/>
              <a:t>Fonction salle d'attente</a:t>
            </a:r>
          </a:p>
          <a:p>
            <a:pPr lvl="0"/>
            <a:r>
              <a:rPr lang="fr-FR" sz="2400" dirty="0"/>
              <a:t>Fonction mot de passe</a:t>
            </a:r>
          </a:p>
          <a:p>
            <a:pPr lvl="0"/>
            <a:r>
              <a:rPr lang="fr-FR" sz="2400" dirty="0"/>
              <a:t>Désactiver la fonction d'enregistrement</a:t>
            </a:r>
          </a:p>
          <a:p>
            <a:pPr lvl="0"/>
            <a:r>
              <a:rPr lang="fr-FR" sz="2400" dirty="0"/>
              <a:t>Préservation des documents électroniques et des documents papier à la maison</a:t>
            </a:r>
          </a:p>
          <a:p>
            <a:pPr lvl="1"/>
            <a:r>
              <a:rPr lang="fr-FR" sz="1800" dirty="0"/>
              <a:t>Utiliser des protocoles de conservation et de destruction</a:t>
            </a:r>
          </a:p>
          <a:p>
            <a:pPr lvl="1"/>
            <a:r>
              <a:rPr lang="fr-FR" sz="1800" dirty="0"/>
              <a:t>Les appareils portables doivent être cryptés</a:t>
            </a:r>
          </a:p>
          <a:p>
            <a:endParaRPr lang="fr-CA" noProof="0" dirty="0"/>
          </a:p>
        </p:txBody>
      </p:sp>
    </p:spTree>
    <p:extLst>
      <p:ext uri="{BB962C8B-B14F-4D97-AF65-F5344CB8AC3E}">
        <p14:creationId xmlns:p14="http://schemas.microsoft.com/office/powerpoint/2010/main" val="2348686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noProof="0" dirty="0"/>
              <a:t>5. </a:t>
            </a:r>
            <a:r>
              <a:rPr lang="fr-FR" dirty="0"/>
              <a:t>Tenue des dossiers : scénario</a:t>
            </a:r>
            <a:endParaRPr lang="fr-CA" noProof="0" dirty="0"/>
          </a:p>
        </p:txBody>
      </p:sp>
      <p:sp>
        <p:nvSpPr>
          <p:cNvPr id="3" name="Content Placeholder 2"/>
          <p:cNvSpPr>
            <a:spLocks noGrp="1"/>
          </p:cNvSpPr>
          <p:nvPr>
            <p:ph idx="1"/>
          </p:nvPr>
        </p:nvSpPr>
        <p:spPr/>
        <p:txBody>
          <a:bodyPr/>
          <a:lstStyle/>
          <a:p>
            <a:pPr marL="0" indent="0">
              <a:buNone/>
            </a:pPr>
            <a:r>
              <a:rPr lang="fr-FR" dirty="0"/>
              <a:t>Dans le dernier scénario (espionnage du Wifi du client par le voisin), auriez-vous pu prouver que vous avez discuté de ce risque au départ, quand vous avez obtenu le consentement éclairé du client sur le recours à la téléconsultation?</a:t>
            </a:r>
            <a:endParaRPr lang="fr-CA" noProof="0" dirty="0"/>
          </a:p>
        </p:txBody>
      </p:sp>
    </p:spTree>
    <p:extLst>
      <p:ext uri="{BB962C8B-B14F-4D97-AF65-F5344CB8AC3E}">
        <p14:creationId xmlns:p14="http://schemas.microsoft.com/office/powerpoint/2010/main" val="4122389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noProof="0" dirty="0"/>
              <a:t>5. T</a:t>
            </a:r>
            <a:r>
              <a:rPr lang="fr-FR" dirty="0" err="1"/>
              <a:t>enue</a:t>
            </a:r>
            <a:r>
              <a:rPr lang="fr-FR" dirty="0"/>
              <a:t> des dossiers</a:t>
            </a:r>
            <a:endParaRPr lang="fr-CA" noProof="0" dirty="0"/>
          </a:p>
        </p:txBody>
      </p:sp>
      <p:sp>
        <p:nvSpPr>
          <p:cNvPr id="3" name="Content Placeholder 2"/>
          <p:cNvSpPr>
            <a:spLocks noGrp="1"/>
          </p:cNvSpPr>
          <p:nvPr>
            <p:ph idx="1"/>
          </p:nvPr>
        </p:nvSpPr>
        <p:spPr/>
        <p:txBody>
          <a:bodyPr/>
          <a:lstStyle/>
          <a:p>
            <a:pPr lvl="0"/>
            <a:r>
              <a:rPr lang="fr-FR" dirty="0"/>
              <a:t>Obligation de respecter les exigences habituelles de tenue de dossiers</a:t>
            </a:r>
            <a:endParaRPr lang="fr-FR" sz="2400" dirty="0"/>
          </a:p>
          <a:p>
            <a:pPr lvl="0"/>
            <a:r>
              <a:rPr lang="fr-FR" dirty="0"/>
              <a:t>Besoin de consigner la technologie employée/la forme de la séance</a:t>
            </a:r>
            <a:endParaRPr lang="fr-FR" sz="2400" dirty="0"/>
          </a:p>
          <a:p>
            <a:pPr lvl="1"/>
            <a:r>
              <a:rPr lang="fr-FR" dirty="0"/>
              <a:t>Qualité de l’image / du son?</a:t>
            </a:r>
            <a:endParaRPr lang="fr-FR" sz="2000" dirty="0"/>
          </a:p>
          <a:p>
            <a:pPr lvl="0"/>
            <a:r>
              <a:rPr lang="fr-FR" dirty="0"/>
              <a:t>Comment prendre des notes pendant la session</a:t>
            </a:r>
            <a:endParaRPr lang="fr-FR" sz="2400" dirty="0"/>
          </a:p>
          <a:p>
            <a:pPr lvl="0"/>
            <a:r>
              <a:rPr lang="fr-FR" dirty="0"/>
              <a:t>Intégration des dossiers distants et des dossiers centraux</a:t>
            </a:r>
            <a:endParaRPr lang="fr-CA" noProof="0" dirty="0"/>
          </a:p>
        </p:txBody>
      </p:sp>
    </p:spTree>
    <p:extLst>
      <p:ext uri="{BB962C8B-B14F-4D97-AF65-F5344CB8AC3E}">
        <p14:creationId xmlns:p14="http://schemas.microsoft.com/office/powerpoint/2010/main" val="3344110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noProof="0" dirty="0"/>
              <a:t>5. Tenue des </a:t>
            </a:r>
            <a:r>
              <a:rPr lang="fr-CA" dirty="0"/>
              <a:t>dossiers</a:t>
            </a:r>
            <a:endParaRPr lang="fr-CA" noProof="0" dirty="0"/>
          </a:p>
        </p:txBody>
      </p:sp>
      <p:sp>
        <p:nvSpPr>
          <p:cNvPr id="3" name="Content Placeholder 2"/>
          <p:cNvSpPr>
            <a:spLocks noGrp="1"/>
          </p:cNvSpPr>
          <p:nvPr>
            <p:ph idx="1"/>
          </p:nvPr>
        </p:nvSpPr>
        <p:spPr/>
        <p:txBody>
          <a:bodyPr/>
          <a:lstStyle/>
          <a:p>
            <a:pPr>
              <a:buNone/>
            </a:pPr>
            <a:r>
              <a:rPr lang="fr-FR" sz="3000" dirty="0"/>
              <a:t>Enregistrer la séance?</a:t>
            </a:r>
          </a:p>
          <a:p>
            <a:pPr lvl="0"/>
            <a:r>
              <a:rPr lang="fr-FR" sz="3000" dirty="0"/>
              <a:t>Exige un consentement explicite</a:t>
            </a:r>
          </a:p>
          <a:p>
            <a:pPr lvl="0"/>
            <a:r>
              <a:rPr lang="fr-FR" sz="3000" dirty="0"/>
              <a:t>Ne convient pas nécessairement bien au but visé (pas facile de passer en revue)</a:t>
            </a:r>
          </a:p>
          <a:p>
            <a:pPr lvl="0"/>
            <a:r>
              <a:rPr lang="fr-FR" sz="3000" dirty="0"/>
              <a:t>Pas suffisant en soi (p. ex. date, personnes présentes, indexation, constats de l'évaluation)</a:t>
            </a:r>
          </a:p>
          <a:p>
            <a:pPr lvl="0"/>
            <a:r>
              <a:rPr lang="fr-FR" sz="3000" dirty="0"/>
              <a:t>Discuter d'une politique de non-enregistrement avec le client (lui suggérer de ne pas enregistrer lui non plus?)</a:t>
            </a:r>
            <a:endParaRPr lang="fr-CA" sz="3000" noProof="0" dirty="0"/>
          </a:p>
        </p:txBody>
      </p:sp>
    </p:spTree>
    <p:extLst>
      <p:ext uri="{BB962C8B-B14F-4D97-AF65-F5344CB8AC3E}">
        <p14:creationId xmlns:p14="http://schemas.microsoft.com/office/powerpoint/2010/main" val="1530384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435280" cy="838200"/>
          </a:xfrm>
        </p:spPr>
        <p:txBody>
          <a:bodyPr/>
          <a:lstStyle/>
          <a:p>
            <a:r>
              <a:rPr lang="fr-CA" sz="4000" noProof="0" dirty="0"/>
              <a:t>6. Normes de pratique : scénario</a:t>
            </a:r>
          </a:p>
        </p:txBody>
      </p:sp>
      <p:sp>
        <p:nvSpPr>
          <p:cNvPr id="3" name="Content Placeholder 2"/>
          <p:cNvSpPr>
            <a:spLocks noGrp="1"/>
          </p:cNvSpPr>
          <p:nvPr>
            <p:ph idx="1"/>
          </p:nvPr>
        </p:nvSpPr>
        <p:spPr/>
        <p:txBody>
          <a:bodyPr/>
          <a:lstStyle/>
          <a:p>
            <a:pPr lvl="0"/>
            <a:r>
              <a:rPr lang="fr-FR" dirty="0"/>
              <a:t>Vous offrez des services à un client qui est parfois très anxieux. Sans domicile fixe, il se connecte aux séances à partir de différents lieux. Au cours d'une téléconsultation, ses symptômes semblent s’accentuer. Soudain, la connexion s’interrompt. Êtes-vous en mesure de vous conformer aux normes professionnelles?</a:t>
            </a:r>
            <a:endParaRPr lang="fr-CA" noProof="0" dirty="0"/>
          </a:p>
        </p:txBody>
      </p:sp>
    </p:spTree>
    <p:extLst>
      <p:ext uri="{BB962C8B-B14F-4D97-AF65-F5344CB8AC3E}">
        <p14:creationId xmlns:p14="http://schemas.microsoft.com/office/powerpoint/2010/main" val="2531351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noProof="0" dirty="0"/>
              <a:t>6</a:t>
            </a:r>
            <a:r>
              <a:rPr lang="fr-CA" dirty="0"/>
              <a:t>. Normes de pratique</a:t>
            </a:r>
            <a:endParaRPr lang="fr-CA" noProof="0" dirty="0"/>
          </a:p>
        </p:txBody>
      </p:sp>
      <p:sp>
        <p:nvSpPr>
          <p:cNvPr id="3" name="Content Placeholder 2"/>
          <p:cNvSpPr>
            <a:spLocks noGrp="1"/>
          </p:cNvSpPr>
          <p:nvPr>
            <p:ph idx="1"/>
          </p:nvPr>
        </p:nvSpPr>
        <p:spPr/>
        <p:txBody>
          <a:bodyPr/>
          <a:lstStyle/>
          <a:p>
            <a:pPr lvl="0"/>
            <a:r>
              <a:rPr lang="fr-FR" sz="2200" dirty="0"/>
              <a:t>Obligation de se conformer à toutes les normes de pratique habituelles</a:t>
            </a:r>
          </a:p>
          <a:p>
            <a:pPr lvl="0"/>
            <a:r>
              <a:rPr lang="fr-FR" sz="2200" dirty="0"/>
              <a:t>Le consentement ne peut généralement pas être invoqué comme motif de non-conformité</a:t>
            </a:r>
          </a:p>
          <a:p>
            <a:pPr lvl="1"/>
            <a:r>
              <a:rPr lang="fr-FR" sz="2000" dirty="0"/>
              <a:t>Par exemple, évaluation adéquate</a:t>
            </a:r>
          </a:p>
          <a:p>
            <a:pPr lvl="1"/>
            <a:r>
              <a:rPr lang="fr-FR" sz="2000" dirty="0"/>
              <a:t>Par exemple, peut fournir le service avec compétence de cette façon</a:t>
            </a:r>
          </a:p>
          <a:p>
            <a:pPr lvl="1"/>
            <a:r>
              <a:rPr lang="fr-FR" sz="2000" dirty="0"/>
              <a:t>Par exemple, aiguiller le bénéficiaire vers une autre ressource si vous ne pouvez répondre à ses besoins</a:t>
            </a:r>
          </a:p>
          <a:p>
            <a:pPr lvl="0"/>
            <a:r>
              <a:rPr lang="fr-FR" sz="2200" dirty="0"/>
              <a:t>Normes d'adéquation (p. ex. soutien en cas de crise)</a:t>
            </a:r>
          </a:p>
          <a:p>
            <a:pPr lvl="0"/>
            <a:r>
              <a:rPr lang="fr-FR" sz="2200" dirty="0"/>
              <a:t>Normes du traducteur</a:t>
            </a:r>
          </a:p>
          <a:p>
            <a:pPr lvl="0"/>
            <a:r>
              <a:rPr lang="fr-FR" sz="2200" dirty="0"/>
              <a:t>Exceptions d'urgence</a:t>
            </a:r>
          </a:p>
          <a:p>
            <a:pPr lvl="0"/>
            <a:r>
              <a:rPr lang="fr-FR" sz="2200" dirty="0"/>
              <a:t>Ne pas justifier les lacunes par des contraintes financières</a:t>
            </a:r>
          </a:p>
        </p:txBody>
      </p:sp>
    </p:spTree>
    <p:extLst>
      <p:ext uri="{BB962C8B-B14F-4D97-AF65-F5344CB8AC3E}">
        <p14:creationId xmlns:p14="http://schemas.microsoft.com/office/powerpoint/2010/main" val="1399402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838200"/>
          </a:xfrm>
        </p:spPr>
        <p:txBody>
          <a:bodyPr/>
          <a:lstStyle/>
          <a:p>
            <a:r>
              <a:rPr lang="fr-CA" sz="3500" noProof="0" dirty="0"/>
              <a:t>6. Normes – Compétences supplémentaires</a:t>
            </a:r>
          </a:p>
        </p:txBody>
      </p:sp>
      <p:sp>
        <p:nvSpPr>
          <p:cNvPr id="3" name="Content Placeholder 2"/>
          <p:cNvSpPr>
            <a:spLocks noGrp="1"/>
          </p:cNvSpPr>
          <p:nvPr>
            <p:ph idx="1"/>
          </p:nvPr>
        </p:nvSpPr>
        <p:spPr/>
        <p:txBody>
          <a:bodyPr/>
          <a:lstStyle/>
          <a:p>
            <a:pPr lvl="0"/>
            <a:r>
              <a:rPr lang="fr-FR" sz="2400" dirty="0"/>
              <a:t>Capacité à employer la technologie</a:t>
            </a:r>
          </a:p>
          <a:p>
            <a:pPr lvl="1"/>
            <a:r>
              <a:rPr lang="fr-FR" sz="2000" dirty="0"/>
              <a:t>Y compris pour établir un rapport avec le client</a:t>
            </a:r>
          </a:p>
          <a:p>
            <a:pPr lvl="0"/>
            <a:r>
              <a:rPr lang="fr-FR" sz="2400" dirty="0"/>
              <a:t>Capacité à aider les patients à utiliser la technologie</a:t>
            </a:r>
          </a:p>
          <a:p>
            <a:pPr lvl="1"/>
            <a:r>
              <a:rPr lang="fr-FR" sz="1800" dirty="0"/>
              <a:t>Peut-être passer en revue les mesures que les clients peuvent </a:t>
            </a:r>
            <a:r>
              <a:rPr lang="fr-FR" sz="2000" dirty="0"/>
              <a:t>prendre pour se protéger</a:t>
            </a:r>
          </a:p>
          <a:p>
            <a:pPr lvl="0"/>
            <a:r>
              <a:rPr lang="fr-FR" sz="2400" dirty="0"/>
              <a:t>Capacité d'évaluer par une téléconsultation</a:t>
            </a:r>
          </a:p>
          <a:p>
            <a:pPr lvl="1"/>
            <a:r>
              <a:rPr lang="fr-FR" sz="2000" dirty="0"/>
              <a:t>D’autres stratégies peuvent être disponibles</a:t>
            </a:r>
          </a:p>
          <a:p>
            <a:pPr lvl="2"/>
            <a:r>
              <a:rPr lang="fr-FR" sz="1800" dirty="0"/>
              <a:t>Par exemple, outils en ligne (même avec observation par le praticien)</a:t>
            </a:r>
          </a:p>
          <a:p>
            <a:pPr lvl="2"/>
            <a:r>
              <a:rPr lang="fr-FR" sz="1800" dirty="0"/>
              <a:t>Par exemple, observation du comportement dans le milieu familial</a:t>
            </a:r>
          </a:p>
          <a:p>
            <a:pPr lvl="2"/>
            <a:r>
              <a:rPr lang="fr-FR" sz="1800" dirty="0"/>
              <a:t>Par exemple, séances conjointes avec d'autres membres de l'équipe</a:t>
            </a:r>
          </a:p>
          <a:p>
            <a:pPr lvl="0"/>
            <a:r>
              <a:rPr lang="fr-FR" sz="2400" dirty="0"/>
              <a:t>Capacité à coordonner les soins au moyen de la technologie</a:t>
            </a:r>
          </a:p>
        </p:txBody>
      </p:sp>
    </p:spTree>
    <p:extLst>
      <p:ext uri="{BB962C8B-B14F-4D97-AF65-F5344CB8AC3E}">
        <p14:creationId xmlns:p14="http://schemas.microsoft.com/office/powerpoint/2010/main" val="1981498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noProof="0" dirty="0"/>
              <a:t>7. Frais et facturation : scénario</a:t>
            </a:r>
          </a:p>
        </p:txBody>
      </p:sp>
      <p:sp>
        <p:nvSpPr>
          <p:cNvPr id="3" name="Content Placeholder 2"/>
          <p:cNvSpPr>
            <a:spLocks noGrp="1"/>
          </p:cNvSpPr>
          <p:nvPr>
            <p:ph idx="1"/>
          </p:nvPr>
        </p:nvSpPr>
        <p:spPr/>
        <p:txBody>
          <a:bodyPr/>
          <a:lstStyle/>
          <a:p>
            <a:pPr lvl="0"/>
            <a:r>
              <a:rPr lang="fr-FR" sz="2800" dirty="0"/>
              <a:t>Vos factures de téléconsultation sont identiques à vos factures de consultation en personne. Beaucoup de vos clients acheminent ces factures à des tiers payeurs. Une semaine, près de la moitié de vos clients vous informent que leur assureur tiers leur demande si les services ont été fournis en personne ou à distance, car leur régime d’assurance ne couvre pas les services à distance. À qui est le problème?</a:t>
            </a:r>
            <a:endParaRPr lang="fr-CA" sz="2800" noProof="0" dirty="0"/>
          </a:p>
        </p:txBody>
      </p:sp>
    </p:spTree>
    <p:extLst>
      <p:ext uri="{BB962C8B-B14F-4D97-AF65-F5344CB8AC3E}">
        <p14:creationId xmlns:p14="http://schemas.microsoft.com/office/powerpoint/2010/main" val="449945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noProof="0" dirty="0"/>
              <a:t>7</a:t>
            </a:r>
            <a:r>
              <a:rPr lang="fr-CA" dirty="0"/>
              <a:t>. Frais et facturation </a:t>
            </a:r>
            <a:endParaRPr lang="fr-CA" noProof="0" dirty="0"/>
          </a:p>
        </p:txBody>
      </p:sp>
      <p:sp>
        <p:nvSpPr>
          <p:cNvPr id="3" name="Content Placeholder 2"/>
          <p:cNvSpPr>
            <a:spLocks noGrp="1"/>
          </p:cNvSpPr>
          <p:nvPr>
            <p:ph idx="1"/>
          </p:nvPr>
        </p:nvSpPr>
        <p:spPr/>
        <p:txBody>
          <a:bodyPr/>
          <a:lstStyle/>
          <a:p>
            <a:pPr lvl="0"/>
            <a:r>
              <a:rPr lang="fr-FR" dirty="0"/>
              <a:t>Divulgation des frais</a:t>
            </a:r>
            <a:endParaRPr lang="fr-FR" sz="2400" dirty="0"/>
          </a:p>
          <a:p>
            <a:pPr lvl="1"/>
            <a:r>
              <a:rPr lang="fr-FR" dirty="0"/>
              <a:t>Le barème de tarification doit être juste et éthique</a:t>
            </a:r>
            <a:endParaRPr lang="fr-FR" sz="2000" dirty="0"/>
          </a:p>
          <a:p>
            <a:pPr lvl="0"/>
            <a:r>
              <a:rPr lang="fr-FR" dirty="0"/>
              <a:t>Consentement éclairé</a:t>
            </a:r>
            <a:endParaRPr lang="fr-FR" sz="2400" dirty="0"/>
          </a:p>
          <a:p>
            <a:pPr lvl="0"/>
            <a:r>
              <a:rPr lang="fr-FR" dirty="0"/>
              <a:t>Déboursements honnêtes (prix coûtant)</a:t>
            </a:r>
            <a:endParaRPr lang="fr-FR" sz="2400" dirty="0"/>
          </a:p>
          <a:p>
            <a:pPr lvl="0"/>
            <a:r>
              <a:rPr lang="fr-FR" dirty="0"/>
              <a:t>Divulgation aux tiers payeurs que le service n’est pas fourni en personne</a:t>
            </a:r>
            <a:endParaRPr lang="fr-FR" sz="2400" dirty="0"/>
          </a:p>
          <a:p>
            <a:pPr lvl="0"/>
            <a:r>
              <a:rPr lang="fr-FR" dirty="0"/>
              <a:t>Facturation dans les cas où il n’a pas été possible d’offrir un service satisfaisant</a:t>
            </a:r>
            <a:endParaRPr lang="fr-FR" sz="2400" dirty="0"/>
          </a:p>
          <a:p>
            <a:pPr marL="0" indent="0">
              <a:buNone/>
            </a:pPr>
            <a:endParaRPr lang="fr-CA" noProof="0" dirty="0"/>
          </a:p>
        </p:txBody>
      </p:sp>
    </p:spTree>
    <p:extLst>
      <p:ext uri="{BB962C8B-B14F-4D97-AF65-F5344CB8AC3E}">
        <p14:creationId xmlns:p14="http://schemas.microsoft.com/office/powerpoint/2010/main" val="1081215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38200"/>
          </a:xfrm>
        </p:spPr>
        <p:txBody>
          <a:bodyPr/>
          <a:lstStyle/>
          <a:p>
            <a:pPr algn="ctr"/>
            <a:r>
              <a:rPr lang="fr-CA" sz="3600" noProof="0" dirty="0"/>
              <a:t>8. Directives d’urgence </a:t>
            </a:r>
            <a:r>
              <a:rPr lang="fr-CA" sz="3600" dirty="0"/>
              <a:t>COVID : scénario</a:t>
            </a:r>
            <a:endParaRPr lang="fr-CA" sz="3600" noProof="0" dirty="0"/>
          </a:p>
        </p:txBody>
      </p:sp>
      <p:sp>
        <p:nvSpPr>
          <p:cNvPr id="3" name="Content Placeholder 2"/>
          <p:cNvSpPr>
            <a:spLocks noGrp="1"/>
          </p:cNvSpPr>
          <p:nvPr>
            <p:ph idx="1"/>
          </p:nvPr>
        </p:nvSpPr>
        <p:spPr/>
        <p:txBody>
          <a:bodyPr/>
          <a:lstStyle/>
          <a:p>
            <a:pPr lvl="0"/>
            <a:r>
              <a:rPr lang="fr-FR" dirty="0"/>
              <a:t>Vous êtes inscrit auprès d'un ordre professionnel du domaine de la santé en Ontario. Votre collègue de la porte d'à côté n'est inscrit à aucun ordre professionnel. Vous offrez tous deux des services aux enfants autistes. Y a-t-il une différence dans votre capacité à fournir des services pendant la pandémie?</a:t>
            </a:r>
          </a:p>
        </p:txBody>
      </p:sp>
    </p:spTree>
    <p:extLst>
      <p:ext uri="{BB962C8B-B14F-4D97-AF65-F5344CB8AC3E}">
        <p14:creationId xmlns:p14="http://schemas.microsoft.com/office/powerpoint/2010/main" val="314154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noProof="0" dirty="0"/>
              <a:t>Aperçu</a:t>
            </a:r>
          </a:p>
        </p:txBody>
      </p:sp>
      <p:sp>
        <p:nvSpPr>
          <p:cNvPr id="3" name="Content Placeholder 2"/>
          <p:cNvSpPr>
            <a:spLocks noGrp="1"/>
          </p:cNvSpPr>
          <p:nvPr>
            <p:ph idx="1"/>
          </p:nvPr>
        </p:nvSpPr>
        <p:spPr/>
        <p:txBody>
          <a:bodyPr/>
          <a:lstStyle/>
          <a:p>
            <a:pPr marL="514350" lvl="0" indent="-514350">
              <a:buFont typeface="+mj-lt"/>
              <a:buAutoNum type="arabicPeriod"/>
            </a:pPr>
            <a:r>
              <a:rPr lang="fr-FR" dirty="0"/>
              <a:t>La relation thérapeutique</a:t>
            </a:r>
          </a:p>
          <a:p>
            <a:pPr marL="514350" lvl="0" indent="-514350">
              <a:buFont typeface="+mj-lt"/>
              <a:buAutoNum type="arabicPeriod"/>
            </a:pPr>
            <a:r>
              <a:rPr lang="fr-FR" dirty="0"/>
              <a:t>Lieu de service</a:t>
            </a:r>
          </a:p>
          <a:p>
            <a:pPr marL="514350" lvl="0" indent="-514350">
              <a:buFont typeface="+mj-lt"/>
              <a:buAutoNum type="arabicPeriod"/>
            </a:pPr>
            <a:r>
              <a:rPr lang="fr-FR" dirty="0"/>
              <a:t>Consentement éclairé</a:t>
            </a:r>
          </a:p>
          <a:p>
            <a:pPr marL="514350" lvl="0" indent="-514350">
              <a:buFont typeface="+mj-lt"/>
              <a:buAutoNum type="arabicPeriod"/>
            </a:pPr>
            <a:r>
              <a:rPr lang="fr-FR" dirty="0"/>
              <a:t>Confidentialité</a:t>
            </a:r>
          </a:p>
          <a:p>
            <a:pPr marL="514350" lvl="0" indent="-514350">
              <a:buFont typeface="+mj-lt"/>
              <a:buAutoNum type="arabicPeriod"/>
            </a:pPr>
            <a:r>
              <a:rPr lang="fr-FR" dirty="0"/>
              <a:t>Tenue de dossiers</a:t>
            </a:r>
          </a:p>
        </p:txBody>
      </p:sp>
    </p:spTree>
    <p:extLst>
      <p:ext uri="{BB962C8B-B14F-4D97-AF65-F5344CB8AC3E}">
        <p14:creationId xmlns:p14="http://schemas.microsoft.com/office/powerpoint/2010/main" val="1118522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640960" cy="838200"/>
          </a:xfrm>
        </p:spPr>
        <p:txBody>
          <a:bodyPr/>
          <a:lstStyle/>
          <a:p>
            <a:pPr algn="ctr"/>
            <a:r>
              <a:rPr lang="fr-CA" noProof="0" dirty="0"/>
              <a:t>8. </a:t>
            </a:r>
            <a:r>
              <a:rPr lang="fr-CA" dirty="0"/>
              <a:t>Directives d’urgence COVID</a:t>
            </a:r>
            <a:endParaRPr lang="fr-CA" noProof="0" dirty="0"/>
          </a:p>
        </p:txBody>
      </p:sp>
      <p:sp>
        <p:nvSpPr>
          <p:cNvPr id="3" name="Content Placeholder 2"/>
          <p:cNvSpPr>
            <a:spLocks noGrp="1"/>
          </p:cNvSpPr>
          <p:nvPr>
            <p:ph idx="1"/>
          </p:nvPr>
        </p:nvSpPr>
        <p:spPr/>
        <p:txBody>
          <a:bodyPr/>
          <a:lstStyle/>
          <a:p>
            <a:pPr lvl="0"/>
            <a:r>
              <a:rPr lang="fr-FR" sz="2800" dirty="0"/>
              <a:t>En Ontario, les services en ligne sont généralement autorisés</a:t>
            </a:r>
          </a:p>
          <a:p>
            <a:pPr lvl="0"/>
            <a:r>
              <a:rPr lang="fr-FR" sz="2800" dirty="0"/>
              <a:t>Cependant, la directive du 19 mars visant les professions de la santé réglementées a été interprétée comme limitant les services de santé aux services essentiels</a:t>
            </a:r>
          </a:p>
          <a:p>
            <a:pPr lvl="1"/>
            <a:r>
              <a:rPr lang="fr-FR" sz="2400" dirty="0"/>
              <a:t>Pour les praticiens inscrits visés par la </a:t>
            </a:r>
            <a:r>
              <a:rPr lang="fr-FR" sz="2400" i="1" dirty="0"/>
              <a:t>Loi sur les professions de la santé réglementées</a:t>
            </a:r>
          </a:p>
          <a:p>
            <a:pPr lvl="2"/>
            <a:r>
              <a:rPr lang="fr-FR" sz="2200" dirty="0"/>
              <a:t>Afin de faciliter le redéploiement</a:t>
            </a:r>
          </a:p>
        </p:txBody>
      </p:sp>
    </p:spTree>
    <p:extLst>
      <p:ext uri="{BB962C8B-B14F-4D97-AF65-F5344CB8AC3E}">
        <p14:creationId xmlns:p14="http://schemas.microsoft.com/office/powerpoint/2010/main" val="3424209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noProof="0" dirty="0"/>
              <a:t>9. P</a:t>
            </a:r>
            <a:r>
              <a:rPr lang="fr-CA" dirty="0" err="1"/>
              <a:t>roblèmes</a:t>
            </a:r>
            <a:r>
              <a:rPr lang="fr-CA" dirty="0"/>
              <a:t> particuliers : scénario</a:t>
            </a:r>
            <a:endParaRPr lang="fr-CA" noProof="0" dirty="0"/>
          </a:p>
        </p:txBody>
      </p:sp>
      <p:sp>
        <p:nvSpPr>
          <p:cNvPr id="3" name="Content Placeholder 2"/>
          <p:cNvSpPr>
            <a:spLocks noGrp="1"/>
          </p:cNvSpPr>
          <p:nvPr>
            <p:ph idx="1"/>
          </p:nvPr>
        </p:nvSpPr>
        <p:spPr>
          <a:xfrm>
            <a:off x="457200" y="1417638"/>
            <a:ext cx="8249478" cy="5211762"/>
          </a:xfrm>
        </p:spPr>
        <p:txBody>
          <a:bodyPr/>
          <a:lstStyle/>
          <a:p>
            <a:pPr lvl="0"/>
            <a:r>
              <a:rPr lang="fr-FR" sz="2600" dirty="0"/>
              <a:t>Vous offrez des services à une famille de trois enfants, dont le plus jeune a reçu un diagnostic d’autisme. Durant une séance, vous apercevez en arrière-plan les deux enfants plus âgés en train de faire un combat à l'épée avec des cuillères en bois à long manche. Vous voyez un des parents qui intervient en arrachant les cuillères des mains des enfants, et qui donne un coup de cuillère sur les fesses du plus vieux. Quelles sont vos obligations dans cette situation?</a:t>
            </a:r>
          </a:p>
          <a:p>
            <a:endParaRPr lang="fr-CA" sz="2600" noProof="0" dirty="0"/>
          </a:p>
        </p:txBody>
      </p:sp>
    </p:spTree>
    <p:extLst>
      <p:ext uri="{BB962C8B-B14F-4D97-AF65-F5344CB8AC3E}">
        <p14:creationId xmlns:p14="http://schemas.microsoft.com/office/powerpoint/2010/main" val="2970076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noProof="0" dirty="0"/>
              <a:t>9. Problèmes particuliers</a:t>
            </a:r>
          </a:p>
        </p:txBody>
      </p:sp>
      <p:sp>
        <p:nvSpPr>
          <p:cNvPr id="3" name="Content Placeholder 2"/>
          <p:cNvSpPr>
            <a:spLocks noGrp="1"/>
          </p:cNvSpPr>
          <p:nvPr>
            <p:ph idx="1"/>
          </p:nvPr>
        </p:nvSpPr>
        <p:spPr/>
        <p:txBody>
          <a:bodyPr/>
          <a:lstStyle/>
          <a:p>
            <a:pPr marL="514350" lvl="0" indent="-514350">
              <a:buFont typeface="+mj-lt"/>
              <a:buAutoNum type="arabicPeriod"/>
            </a:pPr>
            <a:r>
              <a:rPr lang="fr-FR" sz="2200" dirty="0"/>
              <a:t>Maltraitance infantile / Enfants ayant besoin de protection</a:t>
            </a:r>
          </a:p>
          <a:p>
            <a:pPr marL="514350" lvl="0" indent="-514350">
              <a:buFont typeface="+mj-lt"/>
              <a:buAutoNum type="arabicPeriod"/>
            </a:pPr>
            <a:r>
              <a:rPr lang="fr-FR" sz="2200" dirty="0"/>
              <a:t>Communication excessive d’information et dépassement des limites</a:t>
            </a:r>
          </a:p>
          <a:p>
            <a:pPr marL="514350" lvl="0" indent="-514350">
              <a:buFont typeface="+mj-lt"/>
              <a:buAutoNum type="arabicPeriod"/>
            </a:pPr>
            <a:r>
              <a:rPr lang="fr-FR" sz="2200" dirty="0"/>
              <a:t>Plan B en cas de problème technique</a:t>
            </a:r>
          </a:p>
          <a:p>
            <a:pPr marL="514350" lvl="0" indent="-514350">
              <a:buFont typeface="+mj-lt"/>
              <a:buAutoNum type="arabicPeriod"/>
            </a:pPr>
            <a:r>
              <a:rPr lang="fr-FR" sz="2200" dirty="0"/>
              <a:t>Assurance-responsabilité professionnelle</a:t>
            </a:r>
          </a:p>
          <a:p>
            <a:pPr marL="514350" lvl="0" indent="-514350">
              <a:buFont typeface="+mj-lt"/>
              <a:buAutoNum type="arabicPeriod"/>
            </a:pPr>
            <a:r>
              <a:rPr lang="fr-FR" sz="2200" dirty="0"/>
              <a:t>Séances qui se chevauchent</a:t>
            </a:r>
          </a:p>
          <a:p>
            <a:pPr marL="514350" lvl="0" indent="-514350">
              <a:buFont typeface="+mj-lt"/>
              <a:buAutoNum type="arabicPeriod"/>
            </a:pPr>
            <a:r>
              <a:rPr lang="fr-FR" sz="2200" dirty="0"/>
              <a:t>Voyage outre-frontière avec l'appareil</a:t>
            </a:r>
          </a:p>
          <a:p>
            <a:pPr marL="514350" lvl="0" indent="-514350">
              <a:buFont typeface="+mj-lt"/>
              <a:buAutoNum type="arabicPeriod"/>
            </a:pPr>
            <a:r>
              <a:rPr lang="fr-FR" sz="2200" dirty="0"/>
              <a:t>Communication par courriel avec les bénéficiaires</a:t>
            </a:r>
          </a:p>
          <a:p>
            <a:pPr marL="914400" lvl="1" indent="-514350">
              <a:buFont typeface="+mj-lt"/>
              <a:buAutoNum type="arabicPeriod"/>
            </a:pPr>
            <a:r>
              <a:rPr lang="fr-FR" sz="2000" dirty="0">
                <a:hlinkClick r:id="rId2"/>
              </a:rPr>
              <a:t>https://www.ipc.on.ca/wp-content/uploads/2016/09/fs-health-communicating-phi-by-email-f.pdf</a:t>
            </a:r>
            <a:endParaRPr lang="fr-CA" sz="2000" noProof="0" dirty="0"/>
          </a:p>
        </p:txBody>
      </p:sp>
    </p:spTree>
    <p:extLst>
      <p:ext uri="{BB962C8B-B14F-4D97-AF65-F5344CB8AC3E}">
        <p14:creationId xmlns:p14="http://schemas.microsoft.com/office/powerpoint/2010/main" val="1058966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sz="4000" noProof="0" dirty="0"/>
              <a:t>10. Conseils divers : scénario</a:t>
            </a:r>
          </a:p>
        </p:txBody>
      </p:sp>
      <p:sp>
        <p:nvSpPr>
          <p:cNvPr id="3" name="Content Placeholder 2"/>
          <p:cNvSpPr>
            <a:spLocks noGrp="1"/>
          </p:cNvSpPr>
          <p:nvPr>
            <p:ph idx="1"/>
          </p:nvPr>
        </p:nvSpPr>
        <p:spPr/>
        <p:txBody>
          <a:bodyPr/>
          <a:lstStyle/>
          <a:p>
            <a:pPr lvl="0"/>
            <a:r>
              <a:rPr lang="fr-FR" sz="2800" dirty="0"/>
              <a:t>Même lorsque vous offrez des services en personne, vous avez tendance à être en retard de cinq à dix minutes. Ceci ne semble déranger personne, et il y a des jouets éducatifs et des activités d'apprentissage dans la salle d’attente. Cependant, maintenant que vous faites de la téléconsultation, vos retards de cinq à dix minutes dans la connexion semblent déranger les clients. Est-ce simplement parce que la pandémie rend tout le monde plus anxieux qu’à l’habitude?</a:t>
            </a:r>
          </a:p>
          <a:p>
            <a:endParaRPr lang="fr-CA" noProof="0" dirty="0"/>
          </a:p>
        </p:txBody>
      </p:sp>
    </p:spTree>
    <p:extLst>
      <p:ext uri="{BB962C8B-B14F-4D97-AF65-F5344CB8AC3E}">
        <p14:creationId xmlns:p14="http://schemas.microsoft.com/office/powerpoint/2010/main" val="814793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noProof="0" dirty="0"/>
              <a:t>10. Conseils divers</a:t>
            </a:r>
          </a:p>
        </p:txBody>
      </p:sp>
      <p:sp>
        <p:nvSpPr>
          <p:cNvPr id="3" name="Content Placeholder 2"/>
          <p:cNvSpPr>
            <a:spLocks noGrp="1"/>
          </p:cNvSpPr>
          <p:nvPr>
            <p:ph idx="1"/>
          </p:nvPr>
        </p:nvSpPr>
        <p:spPr/>
        <p:txBody>
          <a:bodyPr/>
          <a:lstStyle/>
          <a:p>
            <a:pPr lvl="0"/>
            <a:r>
              <a:rPr lang="fr-FR" dirty="0"/>
              <a:t>Rappels</a:t>
            </a:r>
          </a:p>
          <a:p>
            <a:pPr lvl="0"/>
            <a:r>
              <a:rPr lang="fr-FR" dirty="0"/>
              <a:t>Les problèmes de ponctualité prennent plus d’acuité</a:t>
            </a:r>
          </a:p>
          <a:p>
            <a:pPr lvl="0"/>
            <a:r>
              <a:rPr lang="fr-FR" dirty="0"/>
              <a:t>Contact visuel, écoute active</a:t>
            </a:r>
          </a:p>
          <a:p>
            <a:pPr lvl="0"/>
            <a:r>
              <a:rPr lang="fr-FR" dirty="0"/>
              <a:t>Fermer les autres onglets</a:t>
            </a:r>
          </a:p>
          <a:p>
            <a:pPr lvl="0"/>
            <a:r>
              <a:rPr lang="fr-FR" dirty="0"/>
              <a:t>Utiliser le câble plutôt que le Wifi, dans la mesure du possible</a:t>
            </a:r>
          </a:p>
          <a:p>
            <a:pPr lvl="0"/>
            <a:r>
              <a:rPr lang="fr-FR" dirty="0"/>
              <a:t>Se connecter avec des collègues</a:t>
            </a:r>
          </a:p>
          <a:p>
            <a:endParaRPr lang="fr-CA" noProof="0" dirty="0"/>
          </a:p>
        </p:txBody>
      </p:sp>
    </p:spTree>
    <p:extLst>
      <p:ext uri="{BB962C8B-B14F-4D97-AF65-F5344CB8AC3E}">
        <p14:creationId xmlns:p14="http://schemas.microsoft.com/office/powerpoint/2010/main" val="4294647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noProof="0" dirty="0"/>
              <a:t>Le monde de l’après-COVID</a:t>
            </a:r>
          </a:p>
        </p:txBody>
      </p:sp>
      <p:pic>
        <p:nvPicPr>
          <p:cNvPr id="4" name="Content Placeholder 4"/>
          <p:cNvPicPr>
            <a:picLocks noGrp="1" noChangeAspect="1"/>
          </p:cNvPicPr>
          <p:nvPr>
            <p:ph idx="1"/>
          </p:nvPr>
        </p:nvPicPr>
        <p:blipFill>
          <a:blip r:embed="rId3" cstate="print"/>
          <a:stretch>
            <a:fillRect/>
          </a:stretch>
        </p:blipFill>
        <p:spPr>
          <a:xfrm>
            <a:off x="1596540" y="1417638"/>
            <a:ext cx="5094630" cy="5440362"/>
          </a:xfrm>
          <a:prstGeom prst="rect">
            <a:avLst/>
          </a:prstGeom>
        </p:spPr>
      </p:pic>
    </p:spTree>
    <p:extLst>
      <p:ext uri="{BB962C8B-B14F-4D97-AF65-F5344CB8AC3E}">
        <p14:creationId xmlns:p14="http://schemas.microsoft.com/office/powerpoint/2010/main" val="2110183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noProof="0" dirty="0"/>
              <a:t>Questions ou commentaires</a:t>
            </a:r>
          </a:p>
        </p:txBody>
      </p:sp>
      <p:pic>
        <p:nvPicPr>
          <p:cNvPr id="4" name="Content Placeholder 5"/>
          <p:cNvPicPr>
            <a:picLocks noGrp="1" noChangeAspect="1"/>
          </p:cNvPicPr>
          <p:nvPr>
            <p:ph idx="1"/>
          </p:nvPr>
        </p:nvPicPr>
        <p:blipFill>
          <a:blip r:embed="rId2" cstate="print"/>
          <a:stretch>
            <a:fillRect/>
          </a:stretch>
        </p:blipFill>
        <p:spPr>
          <a:xfrm>
            <a:off x="421736" y="1340768"/>
            <a:ext cx="7632848" cy="4625505"/>
          </a:xfrm>
          <a:prstGeom prst="rect">
            <a:avLst/>
          </a:prstGeom>
        </p:spPr>
      </p:pic>
    </p:spTree>
    <p:extLst>
      <p:ext uri="{BB962C8B-B14F-4D97-AF65-F5344CB8AC3E}">
        <p14:creationId xmlns:p14="http://schemas.microsoft.com/office/powerpoint/2010/main" val="2921044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noProof="0" dirty="0"/>
              <a:t>Aperçu</a:t>
            </a:r>
          </a:p>
        </p:txBody>
      </p:sp>
      <p:sp>
        <p:nvSpPr>
          <p:cNvPr id="3" name="Content Placeholder 2"/>
          <p:cNvSpPr>
            <a:spLocks noGrp="1"/>
          </p:cNvSpPr>
          <p:nvPr>
            <p:ph idx="1"/>
          </p:nvPr>
        </p:nvSpPr>
        <p:spPr>
          <a:xfrm>
            <a:off x="457200" y="1340768"/>
            <a:ext cx="8229600" cy="3718594"/>
          </a:xfrm>
        </p:spPr>
        <p:txBody>
          <a:bodyPr/>
          <a:lstStyle/>
          <a:p>
            <a:pPr marL="514350" lvl="0" indent="-514350">
              <a:buFont typeface="+mj-lt"/>
              <a:buAutoNum type="arabicPeriod" startAt="6"/>
            </a:pPr>
            <a:r>
              <a:rPr lang="fr-FR" dirty="0"/>
              <a:t>Normes de pratique</a:t>
            </a:r>
          </a:p>
          <a:p>
            <a:pPr marL="514350" lvl="0" indent="-514350">
              <a:buFont typeface="+mj-lt"/>
              <a:buAutoNum type="arabicPeriod" startAt="6"/>
            </a:pPr>
            <a:r>
              <a:rPr lang="fr-FR" dirty="0"/>
              <a:t>Frais et facturation</a:t>
            </a:r>
          </a:p>
          <a:p>
            <a:pPr marL="514350" lvl="0" indent="-514350">
              <a:buFont typeface="+mj-lt"/>
              <a:buAutoNum type="arabicPeriod" startAt="6"/>
            </a:pPr>
            <a:r>
              <a:rPr lang="fr-FR" dirty="0"/>
              <a:t>Directives d'urgence pour la COVID</a:t>
            </a:r>
          </a:p>
          <a:p>
            <a:pPr marL="514350" lvl="0" indent="-514350">
              <a:buFont typeface="+mj-lt"/>
              <a:buAutoNum type="arabicPeriod" startAt="6"/>
            </a:pPr>
            <a:r>
              <a:rPr lang="fr-FR" dirty="0"/>
              <a:t>Problèmes particuliers</a:t>
            </a:r>
          </a:p>
          <a:p>
            <a:pPr marL="514350" lvl="0" indent="-514350">
              <a:buFont typeface="+mj-lt"/>
              <a:buAutoNum type="arabicPeriod" startAt="6"/>
            </a:pPr>
            <a:r>
              <a:rPr lang="fr-FR" dirty="0"/>
              <a:t>Conseils divers</a:t>
            </a:r>
          </a:p>
        </p:txBody>
      </p:sp>
    </p:spTree>
    <p:extLst>
      <p:ext uri="{BB962C8B-B14F-4D97-AF65-F5344CB8AC3E}">
        <p14:creationId xmlns:p14="http://schemas.microsoft.com/office/powerpoint/2010/main" val="3760970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noProof="0" dirty="0"/>
              <a:t>Contexte</a:t>
            </a:r>
          </a:p>
        </p:txBody>
      </p:sp>
      <p:pic>
        <p:nvPicPr>
          <p:cNvPr id="4" name="Content Placeholder 4"/>
          <p:cNvPicPr>
            <a:picLocks noGrp="1" noChangeAspect="1"/>
          </p:cNvPicPr>
          <p:nvPr>
            <p:ph idx="1"/>
          </p:nvPr>
        </p:nvPicPr>
        <p:blipFill>
          <a:blip r:embed="rId3" cstate="print"/>
          <a:stretch>
            <a:fillRect/>
          </a:stretch>
        </p:blipFill>
        <p:spPr>
          <a:xfrm>
            <a:off x="426344" y="1412776"/>
            <a:ext cx="4235604" cy="4988024"/>
          </a:xfrm>
          <a:prstGeom prst="rect">
            <a:avLst/>
          </a:prstGeom>
        </p:spPr>
      </p:pic>
      <p:pic>
        <p:nvPicPr>
          <p:cNvPr id="5" name="Picture 4"/>
          <p:cNvPicPr>
            <a:picLocks noChangeAspect="1"/>
          </p:cNvPicPr>
          <p:nvPr/>
        </p:nvPicPr>
        <p:blipFill>
          <a:blip r:embed="rId4" cstate="print"/>
          <a:stretch>
            <a:fillRect/>
          </a:stretch>
        </p:blipFill>
        <p:spPr>
          <a:xfrm>
            <a:off x="4818888" y="1371600"/>
            <a:ext cx="4143437" cy="5029200"/>
          </a:xfrm>
          <a:prstGeom prst="rect">
            <a:avLst/>
          </a:prstGeom>
        </p:spPr>
      </p:pic>
    </p:spTree>
    <p:extLst>
      <p:ext uri="{BB962C8B-B14F-4D97-AF65-F5344CB8AC3E}">
        <p14:creationId xmlns:p14="http://schemas.microsoft.com/office/powerpoint/2010/main" val="186874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noProof="0" dirty="0"/>
              <a:t>Qu’est-ce que la </a:t>
            </a:r>
            <a:r>
              <a:rPr lang="fr-CA" noProof="0" dirty="0" err="1"/>
              <a:t>télépratique</a:t>
            </a:r>
            <a:r>
              <a:rPr lang="fr-CA" noProof="0" dirty="0"/>
              <a:t>?</a:t>
            </a:r>
          </a:p>
        </p:txBody>
      </p:sp>
      <p:sp>
        <p:nvSpPr>
          <p:cNvPr id="3" name="Content Placeholder 2"/>
          <p:cNvSpPr>
            <a:spLocks noGrp="1"/>
          </p:cNvSpPr>
          <p:nvPr>
            <p:ph idx="1"/>
          </p:nvPr>
        </p:nvSpPr>
        <p:spPr/>
        <p:txBody>
          <a:bodyPr/>
          <a:lstStyle/>
          <a:p>
            <a:pPr>
              <a:buNone/>
            </a:pPr>
            <a:r>
              <a:rPr lang="fr-FR" dirty="0"/>
              <a:t>Pour notre discussion d'aujourd'hui :</a:t>
            </a:r>
          </a:p>
          <a:p>
            <a:pPr>
              <a:buNone/>
            </a:pPr>
            <a:endParaRPr lang="fr-FR" dirty="0"/>
          </a:p>
          <a:p>
            <a:pPr>
              <a:buNone/>
            </a:pPr>
            <a:r>
              <a:rPr lang="fr-FR" dirty="0"/>
              <a:t>Toute méthode de fourniture d'un service professionnel ou d'un produit où le praticien n'est pas physiquement présent avec le client</a:t>
            </a:r>
          </a:p>
          <a:p>
            <a:pPr marL="0" indent="0">
              <a:buNone/>
            </a:pPr>
            <a:endParaRPr lang="fr-CA" noProof="0" dirty="0"/>
          </a:p>
        </p:txBody>
      </p:sp>
    </p:spTree>
    <p:extLst>
      <p:ext uri="{BB962C8B-B14F-4D97-AF65-F5344CB8AC3E}">
        <p14:creationId xmlns:p14="http://schemas.microsoft.com/office/powerpoint/2010/main" val="363478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CA" noProof="0" dirty="0"/>
              <a:t>Avantages de la </a:t>
            </a:r>
            <a:r>
              <a:rPr lang="fr-CA" noProof="0" dirty="0" err="1"/>
              <a:t>télépratique</a:t>
            </a:r>
            <a:endParaRPr lang="fr-CA" noProof="0" dirty="0"/>
          </a:p>
        </p:txBody>
      </p:sp>
      <p:sp>
        <p:nvSpPr>
          <p:cNvPr id="3" name="Content Placeholder 2"/>
          <p:cNvSpPr>
            <a:spLocks noGrp="1"/>
          </p:cNvSpPr>
          <p:nvPr>
            <p:ph idx="1"/>
          </p:nvPr>
        </p:nvSpPr>
        <p:spPr/>
        <p:txBody>
          <a:bodyPr/>
          <a:lstStyle/>
          <a:p>
            <a:pPr lvl="0"/>
            <a:r>
              <a:rPr lang="fr-FR" dirty="0"/>
              <a:t>Possible durant la pandémie</a:t>
            </a:r>
          </a:p>
          <a:p>
            <a:pPr lvl="0"/>
            <a:r>
              <a:rPr lang="fr-FR" dirty="0"/>
              <a:t>Accès à des services autrement non disponibles</a:t>
            </a:r>
          </a:p>
          <a:p>
            <a:pPr lvl="0"/>
            <a:r>
              <a:rPr lang="fr-FR" dirty="0"/>
              <a:t>Meilleure efficacité et productivité</a:t>
            </a:r>
          </a:p>
          <a:p>
            <a:pPr lvl="0"/>
            <a:r>
              <a:rPr lang="fr-FR" dirty="0"/>
              <a:t>Motivant pour les bénéficiaires qui sont à l’aise avec la technologie</a:t>
            </a:r>
          </a:p>
          <a:p>
            <a:pPr lvl="0"/>
            <a:r>
              <a:rPr lang="fr-FR" dirty="0"/>
              <a:t>Coût abordable (avec le temps, du moins)</a:t>
            </a:r>
          </a:p>
          <a:p>
            <a:endParaRPr lang="fr-CA" noProof="0" dirty="0"/>
          </a:p>
        </p:txBody>
      </p:sp>
    </p:spTree>
    <p:extLst>
      <p:ext uri="{BB962C8B-B14F-4D97-AF65-F5344CB8AC3E}">
        <p14:creationId xmlns:p14="http://schemas.microsoft.com/office/powerpoint/2010/main" val="3609079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784976" cy="838200"/>
          </a:xfrm>
        </p:spPr>
        <p:txBody>
          <a:bodyPr/>
          <a:lstStyle/>
          <a:p>
            <a:r>
              <a:rPr lang="fr-CA" dirty="0"/>
              <a:t>Désavantages de la </a:t>
            </a:r>
            <a:r>
              <a:rPr lang="fr-CA" dirty="0" err="1"/>
              <a:t>télépratique</a:t>
            </a:r>
            <a:endParaRPr lang="fr-CA" noProof="0" dirty="0"/>
          </a:p>
        </p:txBody>
      </p:sp>
      <p:sp>
        <p:nvSpPr>
          <p:cNvPr id="3" name="Content Placeholder 2"/>
          <p:cNvSpPr>
            <a:spLocks noGrp="1"/>
          </p:cNvSpPr>
          <p:nvPr>
            <p:ph idx="1"/>
          </p:nvPr>
        </p:nvSpPr>
        <p:spPr/>
        <p:txBody>
          <a:bodyPr/>
          <a:lstStyle/>
          <a:p>
            <a:pPr lvl="0"/>
            <a:r>
              <a:rPr lang="fr-FR" dirty="0"/>
              <a:t>Pépins techniques</a:t>
            </a:r>
          </a:p>
          <a:p>
            <a:pPr lvl="0"/>
            <a:r>
              <a:rPr lang="fr-FR" dirty="0"/>
              <a:t>Incapacité d’évaluer en personne ou de donner des signaux tactiles</a:t>
            </a:r>
          </a:p>
          <a:p>
            <a:pPr lvl="0"/>
            <a:r>
              <a:rPr lang="fr-FR" dirty="0"/>
              <a:t>Stressant pour les bénéficiaires qui n’ont pas apprivoisé la technologie</a:t>
            </a:r>
          </a:p>
          <a:p>
            <a:pPr lvl="0"/>
            <a:r>
              <a:rPr lang="fr-FR" dirty="0"/>
              <a:t>Coûts initiaux</a:t>
            </a:r>
          </a:p>
          <a:p>
            <a:endParaRPr lang="fr-CA" noProof="0" dirty="0"/>
          </a:p>
        </p:txBody>
      </p:sp>
    </p:spTree>
    <p:extLst>
      <p:ext uri="{BB962C8B-B14F-4D97-AF65-F5344CB8AC3E}">
        <p14:creationId xmlns:p14="http://schemas.microsoft.com/office/powerpoint/2010/main" val="808974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964488" cy="838200"/>
          </a:xfrm>
        </p:spPr>
        <p:txBody>
          <a:bodyPr/>
          <a:lstStyle/>
          <a:p>
            <a:pPr algn="ctr"/>
            <a:r>
              <a:rPr lang="fr-CA" sz="3500" noProof="0" dirty="0"/>
              <a:t>1. </a:t>
            </a:r>
            <a:r>
              <a:rPr lang="fr-CA" sz="3500" dirty="0"/>
              <a:t>La relation thérapeutique : scénario</a:t>
            </a:r>
            <a:endParaRPr lang="fr-CA" sz="3500" noProof="0" dirty="0"/>
          </a:p>
        </p:txBody>
      </p:sp>
      <p:sp>
        <p:nvSpPr>
          <p:cNvPr id="3" name="Content Placeholder 2"/>
          <p:cNvSpPr>
            <a:spLocks noGrp="1"/>
          </p:cNvSpPr>
          <p:nvPr>
            <p:ph idx="1"/>
          </p:nvPr>
        </p:nvSpPr>
        <p:spPr>
          <a:xfrm>
            <a:off x="457200" y="1417638"/>
            <a:ext cx="8363272" cy="5035698"/>
          </a:xfrm>
        </p:spPr>
        <p:txBody>
          <a:bodyPr/>
          <a:lstStyle/>
          <a:p>
            <a:pPr marL="0" indent="0">
              <a:buNone/>
            </a:pPr>
            <a:r>
              <a:rPr lang="fr-FR" sz="3000" dirty="0"/>
              <a:t>Un nouveau client vous approche pour obtenir des services concernant certains problèmes de santé mentale. Les choses se passent bien. Il vous informe par courriel qu'il a des problèmes avec sa carte de crédit, et vous demande s'il peut faire un dépôt direct. Vous lui donnez les renseignements pertinents. Le mois suivant, vous apprenez que vous avez subi un vol d'identité et qu'une nouvelle carte de crédit a été émise à votre nom, à votre insu.</a:t>
            </a:r>
            <a:endParaRPr lang="fr-CA" sz="3000" noProof="0" dirty="0"/>
          </a:p>
        </p:txBody>
      </p:sp>
    </p:spTree>
    <p:extLst>
      <p:ext uri="{BB962C8B-B14F-4D97-AF65-F5344CB8AC3E}">
        <p14:creationId xmlns:p14="http://schemas.microsoft.com/office/powerpoint/2010/main" val="143150517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utism Ontario PPT Template [Read-Only]" id="{376B7815-6155-430E-8943-F99023938DDB}" vid="{35186040-51FF-4C1A-BB6C-58867E5478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Autism Ontario PPT Template</Template>
  <TotalTime>2575</TotalTime>
  <Words>1417</Words>
  <Application>Microsoft Office PowerPoint</Application>
  <PresentationFormat>On-screen Show (4:3)</PresentationFormat>
  <Paragraphs>184</Paragraphs>
  <Slides>36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Default Design</vt:lpstr>
      <vt:lpstr>Conseils pour la télépratique</vt:lpstr>
      <vt:lpstr>Introduction</vt:lpstr>
      <vt:lpstr>Aperçu</vt:lpstr>
      <vt:lpstr>Aperçu</vt:lpstr>
      <vt:lpstr>Contexte</vt:lpstr>
      <vt:lpstr>Qu’est-ce que la télépratique?</vt:lpstr>
      <vt:lpstr>Avantages de la télépratique</vt:lpstr>
      <vt:lpstr>Désavantages de la télépratique</vt:lpstr>
      <vt:lpstr>1. La relation thérapeutique : scénario</vt:lpstr>
      <vt:lpstr>1. La relation thérapeutique</vt:lpstr>
      <vt:lpstr>2. Lieu de service : scénario</vt:lpstr>
      <vt:lpstr>2. Lieu de service</vt:lpstr>
      <vt:lpstr>3. Consentement éclairé : scénario</vt:lpstr>
      <vt:lpstr>3. Consentement éclairé</vt:lpstr>
      <vt:lpstr>3. Consentement éclairé</vt:lpstr>
      <vt:lpstr>3. Consentement éclairé – Problèmes particuliers</vt:lpstr>
      <vt:lpstr>4. Confidentialité : scénario</vt:lpstr>
      <vt:lpstr>4. Confidentialité</vt:lpstr>
      <vt:lpstr>4. Confidentialité - Ressources en ligne</vt:lpstr>
      <vt:lpstr>4. Confidentialité - Conseils</vt:lpstr>
      <vt:lpstr>5. Tenue des dossiers : scénario</vt:lpstr>
      <vt:lpstr>5. Tenue des dossiers</vt:lpstr>
      <vt:lpstr>5. Tenue des dossiers</vt:lpstr>
      <vt:lpstr>6. Normes de pratique : scénario</vt:lpstr>
      <vt:lpstr>6. Normes de pratique</vt:lpstr>
      <vt:lpstr>6. Normes – Compétences supplémentaires</vt:lpstr>
      <vt:lpstr>7. Frais et facturation : scénario</vt:lpstr>
      <vt:lpstr>7. Frais et facturation </vt:lpstr>
      <vt:lpstr>8. Directives d’urgence COVID : scénario</vt:lpstr>
      <vt:lpstr>8. Directives d’urgence COVID</vt:lpstr>
      <vt:lpstr>9. Problèmes particuliers : scénario</vt:lpstr>
      <vt:lpstr>9. Problèmes particuliers</vt:lpstr>
      <vt:lpstr>10. Conseils divers : scénario</vt:lpstr>
      <vt:lpstr>10. Conseils divers</vt:lpstr>
      <vt:lpstr>Le monde de l’après-COVID</vt:lpstr>
      <vt:lpstr>Questions ou commentaires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Telepractice Tips</dc:title>
  <dc:creator>Ola Kusnierz</dc:creator>
  <cp:lastModifiedBy>Ola Kusnierz</cp:lastModifiedBy>
  <cp:revision>47</cp:revision>
  <dcterms:created xsi:type="dcterms:W3CDTF">2020-04-30T13:15:51Z</dcterms:created>
  <dcterms:modified xsi:type="dcterms:W3CDTF">2020-05-06T13:01:14Z</dcterms:modified>
</cp:coreProperties>
</file>