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011"/>
    <a:srgbClr val="026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0"/>
    <p:restoredTop sz="83251"/>
  </p:normalViewPr>
  <p:slideViewPr>
    <p:cSldViewPr>
      <p:cViewPr varScale="1">
        <p:scale>
          <a:sx n="62" d="100"/>
          <a:sy n="62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logo-tagline-6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48075"/>
            <a:ext cx="4124325" cy="19907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95400"/>
            <a:ext cx="5257800" cy="1524000"/>
          </a:xfrm>
        </p:spPr>
        <p:txBody>
          <a:bodyPr/>
          <a:lstStyle>
            <a:lvl1pPr algn="ctr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124200"/>
            <a:ext cx="52578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A7452-3493-49BE-8400-58256B531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78DDF5-85E3-4ED2-99A5-79287574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689B6-BBA3-4439-B423-AF2E32BBC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E2FC3-5913-488C-AC5A-4709BA2A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24729-6D35-4582-AE05-59567D650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853523-5F78-4355-BE56-D2F863E18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CCFEF-E2A1-43FF-8B9E-8B83BD6CA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FE875-ABAA-4A8E-AC0C-BCF9B068E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0A864-EC95-4DDA-95AF-FAFDDB9F5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630D5-3BF3-49D8-8DFE-A4550B924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B8B349-6639-4836-BCD3-23734A22D47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8" name="Picture 14" descr="seed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6338" y="5334000"/>
            <a:ext cx="1169987" cy="1266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search?dcr=0&amp;q=Al+Switzler&amp;stick=H4sIAAAAAAAAAOPgE-LSz9U3MKksiDcxVwKzTcuNTUrKtWSyk630k_Lzs_XLizJLSlLz4svzi7KtEktLMvKLFrFyO-YoBJdnllTlpBbtYGUEABB9dzRJAAAA&amp;sa=X&amp;ved=2ahUKEwjSrO7atsjoAhU9Ap0JHbCXDU0QmxMoAjAmegQIERAE" TargetMode="External"/><Relationship Id="rId2" Type="http://schemas.openxmlformats.org/officeDocument/2006/relationships/hyperlink" Target="https://www.google.ca/search?dcr=0&amp;q=Joseph+Grenny&amp;stick=H4sIAAAAAAAAAOPgE-LSz9U3MKksiDcxVwKzTStMTS2MtWSyk630k_Lzs_XLizJLSlLz4svzi7KtEktLMvKLFrHyeuUXpxZkKLgXpeblVe5gZQQARPmPQ0sAAAA&amp;sa=X&amp;ved=2ahUKEwjSrO7atsjoAhU9Ap0JHbCXDU0QmxMoATAmegQIER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a/search?dcr=0&amp;q=Ron+McMillan&amp;stick=H4sIAAAAAAAAAOPgE-LSz9U3MKksiDcxVwKz4y3NjEoMtWSyk630k_Lzs_XLizJLSlLz4svzi7KtEktLMvKLFrHyBOXnKfgm-2bm5CTm7WBlBABBwTODSgAAAA&amp;sa=X&amp;ved=2ahUKEwjSrO7atsjoAhU9Ap0JHbCXDU0QmxMoAzAmegQIERA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937760" cy="247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4212AEEE-A6EC-6F4D-90C2-F12710548BC1}"/>
              </a:ext>
            </a:extLst>
          </p:cNvPr>
          <p:cNvSpPr txBox="1">
            <a:spLocks/>
          </p:cNvSpPr>
          <p:nvPr/>
        </p:nvSpPr>
        <p:spPr bwMode="auto">
          <a:xfrm>
            <a:off x="202729" y="1608365"/>
            <a:ext cx="54194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r>
              <a:rPr lang="fr-CA" kern="0" dirty="0">
                <a:solidFill>
                  <a:schemeClr val="tx1"/>
                </a:solidFill>
              </a:rPr>
              <a:t>Ne pas laisser le coronavirus infecter ma relation</a:t>
            </a:r>
            <a:endParaRPr lang="en-CA" kern="0" dirty="0">
              <a:solidFill>
                <a:schemeClr val="tx1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1DBBDE5-D67C-3944-A825-930BC2DF8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01097"/>
            <a:ext cx="5257800" cy="931581"/>
          </a:xfrm>
        </p:spPr>
        <p:txBody>
          <a:bodyPr/>
          <a:lstStyle/>
          <a:p>
            <a:pPr algn="r"/>
            <a:r>
              <a:rPr lang="fr-CA" sz="1800" dirty="0"/>
              <a:t>Présenté</a:t>
            </a:r>
            <a:r>
              <a:rPr lang="en-CA" sz="1800" dirty="0"/>
              <a:t> par Mark Laing, B.A.</a:t>
            </a:r>
          </a:p>
          <a:p>
            <a:pPr algn="r"/>
            <a:r>
              <a:rPr lang="fr-CA" sz="1800" dirty="0"/>
              <a:t>Psychothérapeute</a:t>
            </a:r>
          </a:p>
          <a:p>
            <a:pPr algn="r"/>
            <a:endParaRPr lang="en-CA" sz="1800" dirty="0"/>
          </a:p>
        </p:txBody>
      </p:sp>
      <p:pic>
        <p:nvPicPr>
          <p:cNvPr id="8" name="Picture 4" descr="keep calm and don't get infected Poster | aram0021 | Keep Calm-o-Matic">
            <a:extLst>
              <a:ext uri="{FF2B5EF4-FFF2-40B4-BE49-F238E27FC236}">
                <a16:creationId xmlns:a16="http://schemas.microsoft.com/office/drawing/2014/main" xmlns="" id="{C04BC97E-9BB1-B048-9A8F-AC30575A9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25" y="1702153"/>
            <a:ext cx="2912476" cy="33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57052" y="3290501"/>
            <a:ext cx="1373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- Terry Real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176" y="1920478"/>
            <a:ext cx="8664498" cy="3394472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fr-CA" sz="4500" i="1" dirty="0"/>
              <a:t>« Apprends à aimer la personne que tu as, pas celle que tu mérites. »</a:t>
            </a:r>
            <a:endParaRPr lang="en-US" sz="45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Terry Real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63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40B211-0A1F-49BD-83BC-28F6B9C0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rial" panose="020B0604020202020204" pitchFamily="34" charset="0"/>
              </a:rPr>
              <a:t>Qu'est-ce qu'un introverti?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0277D-3C31-462D-B0A0-9301EC0DB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1" y="1524000"/>
            <a:ext cx="8764858" cy="5105400"/>
          </a:xfrm>
        </p:spPr>
        <p:txBody>
          <a:bodyPr/>
          <a:lstStyle/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Un </a:t>
            </a:r>
            <a:r>
              <a:rPr lang="fr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introverti</a:t>
            </a:r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 est une personne dont les intérêts sont généralement tournés vers l'intérieur, c’est-à-dire vers ses propres sentiments et pensées.</a:t>
            </a:r>
          </a:p>
          <a:p>
            <a:pPr marL="0" indent="0">
              <a:buNone/>
            </a:pPr>
            <a:endParaRPr lang="fr-C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Un introverti a besoin de passer du temps seul pour recharger ses batteries, à défaut de quoi il peut devenir irritable, irascible, impatient ou renfermé sur lui-même.</a:t>
            </a:r>
          </a:p>
          <a:p>
            <a:pPr marL="0" indent="0">
              <a:buNone/>
            </a:pPr>
            <a:endParaRPr lang="fr-C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Le fait de côtoyer trop de personnes peut drainer l'énergie d'un introverti.</a:t>
            </a:r>
          </a:p>
          <a:p>
            <a:pPr marL="0" indent="0">
              <a:buNone/>
            </a:pPr>
            <a:endParaRPr lang="fr-C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Un introverti a souvent une très forte conscience de lui-même.</a:t>
            </a:r>
          </a:p>
          <a:p>
            <a:pPr marL="0" indent="0">
              <a:buNone/>
            </a:pPr>
            <a:endParaRPr lang="fr-C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Les gens peuvent penser que tu es une personne très tranquille, et te trouver difficile d’approche.</a:t>
            </a:r>
          </a:p>
          <a:p>
            <a:pPr marL="0" indent="0">
              <a:buNone/>
            </a:pPr>
            <a:endParaRPr lang="fr-CA" sz="1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fr-CA" sz="2000" dirty="0">
                <a:solidFill>
                  <a:srgbClr val="222222"/>
                </a:solidFill>
                <a:latin typeface="arial" panose="020B0604020202020204" pitchFamily="34" charset="0"/>
              </a:rPr>
              <a:t>Tu n’a pas besoin d’une foule d'amis et, en général, apprécies la solitude.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8349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806377-E308-4133-B9B5-2A254D36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Qu'est-ce qu'un extraverti?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/>
            <a:r>
              <a:rPr lang="fr-CA" sz="2200" dirty="0"/>
              <a:t>Un </a:t>
            </a:r>
            <a:r>
              <a:rPr lang="fr-CA" sz="2200" b="1" dirty="0"/>
              <a:t>extraverti</a:t>
            </a:r>
            <a:r>
              <a:rPr lang="fr-CA" sz="2200" dirty="0"/>
              <a:t> est quelqu’un dont l'attention est tournée vers les autres personnes et le monde extérieur.</a:t>
            </a:r>
          </a:p>
          <a:p>
            <a:pPr marL="0" indent="0"/>
            <a:r>
              <a:rPr lang="fr-CA" sz="2200" dirty="0"/>
              <a:t>Un extraverti recharge ses batteries en socialisant. S’il ne peut pas socialiser, il peut devenir agité, accaparant, impatient ou exigeant.</a:t>
            </a:r>
          </a:p>
          <a:p>
            <a:pPr marL="0" indent="0">
              <a:buNone/>
            </a:pPr>
            <a:endParaRPr lang="fr-CA" sz="1600" dirty="0"/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aimes les réunions sociales.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aimes les conversations.</a:t>
            </a:r>
          </a:p>
          <a:p>
            <a:pPr marL="0" indent="0"/>
            <a:r>
              <a:rPr lang="fr-CA" sz="2200" dirty="0"/>
              <a:t>On </a:t>
            </a:r>
            <a:r>
              <a:rPr lang="fr-CA" sz="2200" b="1" dirty="0"/>
              <a:t>te </a:t>
            </a:r>
            <a:r>
              <a:rPr lang="fr-CA" sz="2200" dirty="0"/>
              <a:t>décrit comme sympathique et facile d’approche.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as un grand groupe d'amis.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aimes aller au fond des choses quand tu discutes.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n’as pas peur des nouvelles expériences.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t’ennuies quand tu es seul.</a:t>
            </a:r>
          </a:p>
          <a:p>
            <a:pPr marL="0" indent="0"/>
            <a:r>
              <a:rPr lang="fr-CA" sz="2200" b="1" dirty="0"/>
              <a:t>Tu</a:t>
            </a:r>
            <a:r>
              <a:rPr lang="fr-CA" sz="2200" dirty="0"/>
              <a:t> es un leader né.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783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DF0C6-DA59-465D-9AF0-DFF60CAE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Faits </a:t>
            </a:r>
            <a:r>
              <a:rPr lang="fr-CA" i="1" dirty="0"/>
              <a:t>vs</a:t>
            </a:r>
            <a:r>
              <a:rPr lang="fr-CA" dirty="0"/>
              <a:t> problèmes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D18000-9326-41B0-863E-0C8DCC3C6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9" y="1371600"/>
            <a:ext cx="8786231" cy="5257800"/>
          </a:xfrm>
        </p:spPr>
        <p:txBody>
          <a:bodyPr>
            <a:normAutofit/>
          </a:bodyPr>
          <a:lstStyle/>
          <a:p>
            <a:pPr marL="0" indent="0"/>
            <a:r>
              <a:rPr lang="fr-CA" sz="1950" dirty="0"/>
              <a:t>Un </a:t>
            </a:r>
            <a:r>
              <a:rPr lang="fr-CA" sz="1950" b="1" dirty="0"/>
              <a:t>fait</a:t>
            </a:r>
            <a:r>
              <a:rPr lang="fr-CA" sz="1950" dirty="0"/>
              <a:t>, c’est quelque chose que l’on sait vrai, ou dont la véracité a été prouvée. Un fait dit la vérité.</a:t>
            </a:r>
          </a:p>
          <a:p>
            <a:pPr marL="0" indent="0"/>
            <a:endParaRPr lang="fr-CA" sz="1950" dirty="0"/>
          </a:p>
          <a:p>
            <a:pPr marL="0" indent="0"/>
            <a:r>
              <a:rPr lang="fr-CA" sz="1950" dirty="0"/>
              <a:t>On ne peut pas résoudre un fait.</a:t>
            </a:r>
          </a:p>
          <a:p>
            <a:pPr marL="0" indent="0"/>
            <a:endParaRPr lang="fr-CA" sz="1950" dirty="0"/>
          </a:p>
          <a:p>
            <a:pPr marL="0" indent="0"/>
            <a:r>
              <a:rPr lang="fr-CA" sz="1950" dirty="0"/>
              <a:t>On ne peut pas suspendre un fait parce que ça fait notre affaire.</a:t>
            </a:r>
          </a:p>
          <a:p>
            <a:pPr marL="0" indent="0"/>
            <a:endParaRPr lang="fr-CA" sz="1950" dirty="0"/>
          </a:p>
          <a:p>
            <a:pPr marL="0" indent="0"/>
            <a:r>
              <a:rPr lang="fr-CA" sz="1950" dirty="0"/>
              <a:t>Il est souvent dangereux d'ignorer un fait.</a:t>
            </a:r>
          </a:p>
          <a:p>
            <a:pPr marL="0" indent="0"/>
            <a:endParaRPr lang="fr-CA" sz="1950" dirty="0"/>
          </a:p>
          <a:p>
            <a:pPr marL="0" indent="0"/>
            <a:r>
              <a:rPr lang="fr-CA" sz="1950" dirty="0"/>
              <a:t>Un fait n'a pas besoin d'être résolu.</a:t>
            </a:r>
          </a:p>
          <a:p>
            <a:pPr marL="0" indent="0"/>
            <a:endParaRPr lang="fr-CA" sz="1950" dirty="0"/>
          </a:p>
          <a:p>
            <a:pPr marL="0" indent="0"/>
            <a:r>
              <a:rPr lang="fr-CA" sz="1950" dirty="0"/>
              <a:t> Le </a:t>
            </a:r>
            <a:r>
              <a:rPr lang="fr-CA" sz="1950" i="1" dirty="0" err="1"/>
              <a:t>Multidictionnaire</a:t>
            </a:r>
            <a:r>
              <a:rPr lang="fr-CA" sz="1950" i="1" dirty="0"/>
              <a:t> </a:t>
            </a:r>
            <a:r>
              <a:rPr lang="fr-CA" sz="1950" dirty="0"/>
              <a:t>définit ainsi ce qu’est un </a:t>
            </a:r>
            <a:r>
              <a:rPr lang="fr-CA" sz="1950" b="1" dirty="0"/>
              <a:t>problème</a:t>
            </a:r>
            <a:r>
              <a:rPr lang="fr-CA" sz="1950" dirty="0"/>
              <a:t> : </a:t>
            </a:r>
            <a:r>
              <a:rPr lang="fr-CA" sz="1950" b="1" dirty="0"/>
              <a:t>1. </a:t>
            </a:r>
            <a:r>
              <a:rPr lang="fr-CA" sz="1950" dirty="0"/>
              <a:t>Question à résoudre. (…) </a:t>
            </a:r>
            <a:r>
              <a:rPr lang="fr-CA" sz="1950" b="1" dirty="0"/>
              <a:t>2. </a:t>
            </a:r>
            <a:r>
              <a:rPr lang="fr-CA" sz="1950" dirty="0"/>
              <a:t>Difficulté qu’il faut résoudre pour obtenir un résultat. </a:t>
            </a:r>
            <a:r>
              <a:rPr lang="fr-CA" sz="1950" i="1" dirty="0"/>
              <a:t>Un problème épineux, insurmontable, momentané, ponctuel, préoccupant, imprévisible. Les chercheurs se heurtent à des problèmes techniques.</a:t>
            </a:r>
            <a:endParaRPr lang="en-US" sz="1950" dirty="0">
              <a:solidFill>
                <a:srgbClr val="212529"/>
              </a:solidFill>
              <a:latin typeface="Open San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53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C06A-C68E-4B83-BF70-971D82FA0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Bonne et mauvaise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131117-DAFC-4D72-86D1-340A4A6A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705850" cy="5181600"/>
          </a:xfrm>
        </p:spPr>
        <p:txBody>
          <a:bodyPr/>
          <a:lstStyle/>
          <a:p>
            <a:pPr marL="0" indent="0"/>
            <a:r>
              <a:rPr lang="fr-CA" sz="2400" dirty="0">
                <a:latin typeface="Calibri" pitchFamily="34" charset="0"/>
                <a:cs typeface="Calibri" pitchFamily="34" charset="0"/>
              </a:rPr>
              <a:t>Une mauvaise communication, c’est essentiellement un débat où l’on souhaite avant tout gagner, et où personne n'écoute l’autre interlocuteur.</a:t>
            </a:r>
          </a:p>
          <a:p>
            <a:pPr marL="0" indent="0"/>
            <a:endParaRPr lang="fr-CA" sz="2400" dirty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fr-CA" sz="2400" dirty="0">
                <a:latin typeface="Calibri" pitchFamily="34" charset="0"/>
                <a:cs typeface="Calibri" pitchFamily="34" charset="0"/>
              </a:rPr>
              <a:t>Dans une bonne communication, au moins un interlocuteur écoute activement, en vue d'aider la personne qui parle à se sentir entendue et comprise.</a:t>
            </a:r>
          </a:p>
          <a:p>
            <a:pPr marL="0" indent="0"/>
            <a:endParaRPr lang="fr-CA" sz="2400" dirty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fr-CA" sz="2400" dirty="0">
                <a:latin typeface="Calibri" pitchFamily="34" charset="0"/>
                <a:cs typeface="Calibri" pitchFamily="34" charset="0"/>
              </a:rPr>
              <a:t>Selon John </a:t>
            </a:r>
            <a:r>
              <a:rPr lang="fr-CA" sz="2400" dirty="0" err="1">
                <a:latin typeface="Calibri" pitchFamily="34" charset="0"/>
                <a:cs typeface="Calibri" pitchFamily="34" charset="0"/>
              </a:rPr>
              <a:t>Gottman</a:t>
            </a:r>
            <a:r>
              <a:rPr lang="fr-CA" sz="2400" dirty="0">
                <a:latin typeface="Calibri" pitchFamily="34" charset="0"/>
                <a:cs typeface="Calibri" pitchFamily="34" charset="0"/>
              </a:rPr>
              <a:t>, les « Quatre cavaliers de l'apocalypse conjugale » offrent un taux de précision de 93 % dans la prédiction du divorce. Ce sont : 1) la critique; 2) l’attitude défensive; 3) le mépris; 4) s’emmurer dans le silence.</a:t>
            </a:r>
            <a:endParaRPr lang="en-CA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3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D52A4-4F99-4487-ADF7-4C2FFABF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Comment avoir une conversation cruciale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8DFC78-F6F3-4F87-8D76-2433FD711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1371600"/>
            <a:ext cx="8681225" cy="5257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dirty="0"/>
              <a:t>Une conversation cruciale est une conversation où les enjeux sont élevés, où les opinions divergent et où les émotions sont fortes. (D’après </a:t>
            </a:r>
            <a:r>
              <a:rPr lang="en-CA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Joseph </a:t>
            </a:r>
            <a:r>
              <a:rPr lang="en-CA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Grenny</a:t>
            </a:r>
            <a:r>
              <a:rPr lang="en-CA" dirty="0"/>
              <a:t>, </a:t>
            </a:r>
            <a:r>
              <a:rPr lang="en-CA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 </a:t>
            </a:r>
            <a:r>
              <a:rPr lang="en-CA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Switzler</a:t>
            </a:r>
            <a:r>
              <a:rPr lang="en-CA" dirty="0"/>
              <a:t>, </a:t>
            </a:r>
            <a:r>
              <a:rPr lang="en-CA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Ron McMillan</a:t>
            </a:r>
            <a:r>
              <a:rPr lang="en-CA" dirty="0"/>
              <a:t>.)</a:t>
            </a:r>
            <a:r>
              <a:rPr lang="fr-CA" dirty="0"/>
              <a:t> Voir l’ouvrage </a:t>
            </a:r>
            <a:r>
              <a:rPr lang="fr-CA" i="1" dirty="0"/>
              <a:t>Crucial Conversations</a:t>
            </a:r>
            <a:r>
              <a:rPr lang="fr-CA" dirty="0"/>
              <a:t>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Face à une conversation cruciale, nous avons essentiellement trois choix : 1) l’éviter, 2) l’affronter et mal s’en tirer; 3) l’affronter et bien s’en tirer.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Pour affronter une conversation cruciale et bien s’en tirer, </a:t>
            </a:r>
            <a:r>
              <a:rPr lang="fr-CA" dirty="0" err="1"/>
              <a:t>Grenny</a:t>
            </a:r>
            <a:r>
              <a:rPr lang="fr-CA" dirty="0"/>
              <a:t> </a:t>
            </a:r>
            <a:r>
              <a:rPr lang="fr-CA" i="1" dirty="0"/>
              <a:t>et al.</a:t>
            </a:r>
            <a:r>
              <a:rPr lang="fr-CA" dirty="0"/>
              <a:t> suggèrent de procéder comme suit :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1) Commencer par le cœur (empathie et intention positive)</a:t>
            </a:r>
          </a:p>
          <a:p>
            <a:pPr marL="0" indent="0">
              <a:buNone/>
            </a:pPr>
            <a:r>
              <a:rPr lang="fr-CA" dirty="0"/>
              <a:t>2) Demeurer dans le dialogue</a:t>
            </a:r>
          </a:p>
          <a:p>
            <a:pPr marL="0" indent="0">
              <a:buNone/>
            </a:pPr>
            <a:r>
              <a:rPr lang="fr-CA" dirty="0"/>
              <a:t>3) Instaurer un sentiment de sécurité</a:t>
            </a:r>
          </a:p>
          <a:p>
            <a:pPr marL="0" indent="0">
              <a:buNone/>
            </a:pPr>
            <a:r>
              <a:rPr lang="fr-CA" dirty="0"/>
              <a:t>4) Éviter de tomber dans le piège de l'émotion (ou de piéger l’émotion)</a:t>
            </a:r>
          </a:p>
          <a:p>
            <a:pPr marL="0" indent="0">
              <a:buNone/>
            </a:pPr>
            <a:r>
              <a:rPr lang="fr-CA" dirty="0"/>
              <a:t>5) Convenir d'un objectif mutuel</a:t>
            </a:r>
          </a:p>
          <a:p>
            <a:pPr marL="0" indent="0">
              <a:buNone/>
            </a:pPr>
            <a:r>
              <a:rPr lang="fr-CA" dirty="0"/>
              <a:t>6) Séparer les faits du récit</a:t>
            </a:r>
          </a:p>
          <a:p>
            <a:pPr marL="0" indent="0">
              <a:buNone/>
            </a:pPr>
            <a:r>
              <a:rPr lang="fr-CA" dirty="0"/>
              <a:t>7) Convenir d'un plan d'action clair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974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03A884-4DE2-4AF6-8A08-337EEAFE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Mark Laing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FF2957-C432-423F-935C-6212FA02E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1447800"/>
            <a:ext cx="8614317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dirty="0"/>
              <a:t>Psychothérapeute inscrit à l'Ordre des psychothérapeutes autorisés de l'Ontario.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Je pratique depuis plus de 18 ans. Domaines de pratique : problèmes relationnels, traumatismes, colère, dépendances sexuelles, troubles de l'humeur, sévices et problèmes de communication.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J'ai une formation en « </a:t>
            </a:r>
            <a:r>
              <a:rPr lang="fr-CA" dirty="0" err="1"/>
              <a:t>havening</a:t>
            </a:r>
            <a:r>
              <a:rPr lang="fr-CA" dirty="0"/>
              <a:t> », une méthode extraordinaire pour faire face aux traumatismes.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Je travaille aux </a:t>
            </a:r>
            <a:r>
              <a:rPr lang="fr-CA" dirty="0" err="1"/>
              <a:t>Bayridge</a:t>
            </a:r>
            <a:r>
              <a:rPr lang="fr-CA" dirty="0"/>
              <a:t> </a:t>
            </a:r>
            <a:r>
              <a:rPr lang="fr-CA" dirty="0" err="1"/>
              <a:t>Counselling</a:t>
            </a:r>
            <a:r>
              <a:rPr lang="fr-CA" dirty="0"/>
              <a:t> Centres de Burlington et Hamilton (Ont.), en plus d’offrir des services de </a:t>
            </a:r>
            <a:r>
              <a:rPr lang="fr-CA" dirty="0" err="1"/>
              <a:t>counselling</a:t>
            </a:r>
            <a:r>
              <a:rPr lang="fr-CA" dirty="0"/>
              <a:t> en ligne au moyen de la plateforme Zoom. Mon numéro de téléphone au bureau est le 905-319-1488, poste 1.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Vous pouvez également me trouver sur Facebook, en cherchant « Mark Laing </a:t>
            </a:r>
            <a:r>
              <a:rPr lang="fr-CA" dirty="0" err="1"/>
              <a:t>Relationships</a:t>
            </a:r>
            <a:r>
              <a:rPr lang="fr-CA" dirty="0"/>
              <a:t> » sur Google. Vous y trouverez une foule d'articles utiles sur les relations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1244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Open Sans</vt:lpstr>
      <vt:lpstr>Default Design</vt:lpstr>
      <vt:lpstr>PowerPoint Presentation</vt:lpstr>
      <vt:lpstr>PowerPoint Presentation</vt:lpstr>
      <vt:lpstr>Qu'est-ce qu'un introverti?</vt:lpstr>
      <vt:lpstr>Qu'est-ce qu'un extraverti?</vt:lpstr>
      <vt:lpstr>Faits vs problèmes</vt:lpstr>
      <vt:lpstr>Bonne et mauvaise communication</vt:lpstr>
      <vt:lpstr>Comment avoir une conversation cruciale</vt:lpstr>
      <vt:lpstr>Mark Laing</vt:lpstr>
    </vt:vector>
  </TitlesOfParts>
  <Company>wert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wex</dc:creator>
  <cp:lastModifiedBy>Ola Kusnierz</cp:lastModifiedBy>
  <cp:revision>18</cp:revision>
  <dcterms:created xsi:type="dcterms:W3CDTF">2006-07-12T18:43:36Z</dcterms:created>
  <dcterms:modified xsi:type="dcterms:W3CDTF">2020-04-27T17:22:31Z</dcterms:modified>
</cp:coreProperties>
</file>