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3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62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C011"/>
    <a:srgbClr val="0262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14" autoAdjust="0"/>
    <p:restoredTop sz="86327" autoAdjust="0"/>
  </p:normalViewPr>
  <p:slideViewPr>
    <p:cSldViewPr>
      <p:cViewPr varScale="1">
        <p:scale>
          <a:sx n="70" d="100"/>
          <a:sy n="70" d="100"/>
        </p:scale>
        <p:origin x="180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BF0F43-AEA6-41B1-83DE-AAA60BE394CF}" type="datetimeFigureOut">
              <a:rPr lang="en-CA" smtClean="0"/>
              <a:pPr/>
              <a:t>2020-07-02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5BB437-16AF-435B-9E53-C9012516E56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0198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CA" altLang="en-US" b="1">
              <a:ea typeface="ＭＳ Ｐゴシック" panose="020B0600070205080204" pitchFamily="34" charset="-128"/>
            </a:endParaRPr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8C2E1FE-5156-487E-B7E3-E418CC0CB966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632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3" name="Picture 11" descr="logo-tagline-6in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648075"/>
            <a:ext cx="4124325" cy="1990725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00400" y="1295400"/>
            <a:ext cx="5257800" cy="1524000"/>
          </a:xfrm>
        </p:spPr>
        <p:txBody>
          <a:bodyPr/>
          <a:lstStyle>
            <a:lvl1pPr algn="ctr"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0400" y="3124200"/>
            <a:ext cx="5257800" cy="1447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84" name="Rectangle 12"/>
          <p:cNvSpPr>
            <a:spLocks noChangeArrowheads="1"/>
          </p:cNvSpPr>
          <p:nvPr userDrawn="1"/>
        </p:nvSpPr>
        <p:spPr bwMode="auto">
          <a:xfrm>
            <a:off x="0" y="914400"/>
            <a:ext cx="9144000" cy="152400"/>
          </a:xfrm>
          <a:prstGeom prst="rect">
            <a:avLst/>
          </a:prstGeom>
          <a:solidFill>
            <a:srgbClr val="96C011">
              <a:alpha val="75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5" name="Rectangle 13"/>
          <p:cNvSpPr>
            <a:spLocks noChangeArrowheads="1"/>
          </p:cNvSpPr>
          <p:nvPr userDrawn="1"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96C01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6" name="Rectangle 14"/>
          <p:cNvSpPr>
            <a:spLocks noChangeArrowheads="1"/>
          </p:cNvSpPr>
          <p:nvPr userDrawn="1"/>
        </p:nvSpPr>
        <p:spPr bwMode="auto">
          <a:xfrm>
            <a:off x="0" y="5715000"/>
            <a:ext cx="9144000" cy="152400"/>
          </a:xfrm>
          <a:prstGeom prst="rect">
            <a:avLst/>
          </a:prstGeom>
          <a:solidFill>
            <a:srgbClr val="96C011">
              <a:alpha val="75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7" name="Rectangle 15"/>
          <p:cNvSpPr>
            <a:spLocks noChangeArrowheads="1"/>
          </p:cNvSpPr>
          <p:nvPr userDrawn="1"/>
        </p:nvSpPr>
        <p:spPr bwMode="auto">
          <a:xfrm>
            <a:off x="0" y="5867400"/>
            <a:ext cx="9144000" cy="990600"/>
          </a:xfrm>
          <a:prstGeom prst="rect">
            <a:avLst/>
          </a:prstGeom>
          <a:solidFill>
            <a:srgbClr val="96C01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11A7452-3493-49BE-8400-58256B5313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978DDF5-85E3-4ED2-99A5-79287574AA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8E689B6-BBA3-4439-B423-AF2E32BBC7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A2E2FC3-5913-488C-AC5A-4709BA2A99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176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76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C124729-6D35-4582-AE05-59567D650E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D853523-5F78-4355-BE56-D2F863E18C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68CCFEF-E2A1-43FF-8B9E-8B83BD6CAD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7DFE875-ABAA-4A8E-AC0C-BCF9B068E4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F50A864-EC95-4DDA-95AF-FAFDDB9F55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E2630D5-3BF3-49D8-8DFE-A4550B9241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0" y="1143000"/>
            <a:ext cx="9144000" cy="152400"/>
          </a:xfrm>
          <a:prstGeom prst="rect">
            <a:avLst/>
          </a:prstGeom>
          <a:solidFill>
            <a:srgbClr val="96C011">
              <a:alpha val="75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96C01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176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1722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1B8B349-6639-4836-BCD3-23734A22D47A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8" name="Picture 14" descr="seed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26338" y="5334000"/>
            <a:ext cx="1169987" cy="12668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ntario.ca/laws/regulation/980181" TargetMode="External"/><Relationship Id="rId2" Type="http://schemas.openxmlformats.org/officeDocument/2006/relationships/hyperlink" Target="http://www.edu.gov.on.ca/fre/general/elemsec/speced/shared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autismontario.com/fr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honyadvocacy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00400"/>
            <a:ext cx="4937760" cy="247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7400" y="1589391"/>
            <a:ext cx="6524223" cy="1524000"/>
          </a:xfrm>
        </p:spPr>
        <p:txBody>
          <a:bodyPr/>
          <a:lstStyle/>
          <a:p>
            <a:r>
              <a:rPr lang="fr-CA" dirty="0">
                <a:solidFill>
                  <a:schemeClr val="tx1"/>
                </a:solidFill>
              </a:rPr>
              <a:t>Ateliers d’été : </a:t>
            </a:r>
            <a:br>
              <a:rPr lang="fr-CA" dirty="0">
                <a:solidFill>
                  <a:schemeClr val="tx1"/>
                </a:solidFill>
              </a:rPr>
            </a:br>
            <a:r>
              <a:rPr lang="fr-CA" sz="3800" dirty="0">
                <a:solidFill>
                  <a:schemeClr val="tx1"/>
                </a:solidFill>
              </a:rPr>
              <a:t>Partie 3 de 3 – Points à considérer pour votre CIPR</a:t>
            </a:r>
            <a:r>
              <a:rPr lang="fr-CA" sz="3600" dirty="0">
                <a:solidFill>
                  <a:schemeClr val="tx1"/>
                </a:solidFill>
              </a:rPr>
              <a:t> </a:t>
            </a:r>
            <a:br>
              <a:rPr lang="fr-CA" sz="3600" dirty="0">
                <a:solidFill>
                  <a:schemeClr val="tx1"/>
                </a:solidFill>
              </a:rPr>
            </a:br>
            <a:r>
              <a:rPr lang="fr-CA" sz="3600" dirty="0">
                <a:solidFill>
                  <a:schemeClr val="tx1"/>
                </a:solidFill>
              </a:rPr>
              <a:t>– Habiletés interpersonnelles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23823" y="3777304"/>
            <a:ext cx="5257800" cy="1323304"/>
          </a:xfrm>
        </p:spPr>
        <p:txBody>
          <a:bodyPr/>
          <a:lstStyle/>
          <a:p>
            <a:r>
              <a:rPr lang="en-US" sz="2800" dirty="0"/>
              <a:t>Ed Mahony, </a:t>
            </a:r>
          </a:p>
          <a:p>
            <a:r>
              <a:rPr lang="en-US" sz="2800" dirty="0" err="1"/>
              <a:t>Mahony</a:t>
            </a:r>
            <a:r>
              <a:rPr lang="en-US" sz="2800" dirty="0"/>
              <a:t> Advocacy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Embûches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/>
              <a:t>Trouvez des choses positives à dire tout au long de la réunion</a:t>
            </a:r>
          </a:p>
          <a:p>
            <a:r>
              <a:rPr lang="fr-CA" dirty="0"/>
              <a:t>Concentrez-vous sur ce qui est important</a:t>
            </a:r>
          </a:p>
          <a:p>
            <a:r>
              <a:rPr lang="fr-CA" dirty="0"/>
              <a:t>Acceptez et validez l’information qui vous est communiquée</a:t>
            </a:r>
          </a:p>
          <a:p>
            <a:r>
              <a:rPr lang="fr-CA" dirty="0"/>
              <a:t>Écoute active</a:t>
            </a:r>
            <a:endParaRPr lang="en-CA" dirty="0"/>
          </a:p>
        </p:txBody>
      </p:sp>
      <p:pic>
        <p:nvPicPr>
          <p:cNvPr id="1026" name="Picture 2" descr="Image result for water flowing around a rock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542985"/>
            <a:ext cx="4038600" cy="2275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10287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Répondre de façon positive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z="2800" dirty="0"/>
              <a:t>Faites attention au langage corporel / au contact visuel / au ton / à ce que vous dites.</a:t>
            </a:r>
          </a:p>
          <a:p>
            <a:pPr lvl="1"/>
            <a:r>
              <a:rPr lang="fr-CA" sz="2400" dirty="0"/>
              <a:t>« Si je comprends bien, vous ne pensez pas que l’école peut nous aider à ce sujet. »</a:t>
            </a:r>
          </a:p>
          <a:p>
            <a:pPr lvl="1"/>
            <a:r>
              <a:rPr lang="fr-CA" sz="2400" dirty="0"/>
              <a:t>« Je constate que ce n'est pas quelque chose que l'école fait habituellement. Le Guide du Conseil/la Loi sur l'éducation, le plan d'éducation spécialisée, etc. prévoit que… . J'apprécie tout ce que l'école fait pour ma fille. J'ai l'intention d'aller de l'avant avec ma proposition. Je vous remercie de tous vos efforts… »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3349254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Répondre de façon positive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Surveillez votre état émotionnel.</a:t>
            </a:r>
          </a:p>
          <a:p>
            <a:r>
              <a:rPr lang="fr-CA" dirty="0"/>
              <a:t>Amenez quelqu'un avec vous.</a:t>
            </a:r>
          </a:p>
          <a:p>
            <a:r>
              <a:rPr lang="fr-CA" dirty="0"/>
              <a:t>Si vous sentez que vous devenez bouleversé, envisagez de demander une pause.</a:t>
            </a:r>
          </a:p>
          <a:p>
            <a:r>
              <a:rPr lang="fr-CA" dirty="0"/>
              <a:t>Envisagez de demander à la personne qui vous accompagne de faire valoir vos arguments avec vous.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206299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Ressources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u="sng" dirty="0" err="1">
                <a:hlinkClick r:id="rId2"/>
              </a:rPr>
              <a:t>Cheminer</a:t>
            </a:r>
            <a:r>
              <a:rPr lang="en-CA" u="sng" dirty="0">
                <a:hlinkClick r:id="rId2"/>
              </a:rPr>
              <a:t> en </a:t>
            </a:r>
            <a:r>
              <a:rPr lang="en-CA" u="sng" dirty="0" err="1">
                <a:hlinkClick r:id="rId2"/>
              </a:rPr>
              <a:t>harmonie</a:t>
            </a:r>
            <a:r>
              <a:rPr lang="fr-CA" dirty="0"/>
              <a:t> </a:t>
            </a:r>
          </a:p>
          <a:p>
            <a:pPr lvl="0"/>
            <a:r>
              <a:rPr lang="en-CA" u="sng" dirty="0" err="1">
                <a:hlinkClick r:id="rId3"/>
              </a:rPr>
              <a:t>Règlement</a:t>
            </a:r>
            <a:r>
              <a:rPr lang="en-CA" u="sng" dirty="0">
                <a:hlinkClick r:id="rId3"/>
              </a:rPr>
              <a:t> 181/98</a:t>
            </a:r>
            <a:r>
              <a:rPr lang="fr-CA" dirty="0"/>
              <a:t> </a:t>
            </a:r>
          </a:p>
          <a:p>
            <a:pPr lvl="0"/>
            <a:r>
              <a:rPr lang="en-CA" u="sng" dirty="0" err="1">
                <a:hlinkClick r:id="rId4"/>
              </a:rPr>
              <a:t>Autisme</a:t>
            </a:r>
            <a:r>
              <a:rPr lang="en-CA" u="sng" dirty="0">
                <a:hlinkClick r:id="rId4"/>
              </a:rPr>
              <a:t> Ontario</a:t>
            </a:r>
            <a:r>
              <a:rPr lang="fr-CA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83369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Communiquez avec Ed!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hlinkClick r:id="rId2"/>
            </a:endParaRP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www.mahonyadvocacy.com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Détails pratiques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z="2400" dirty="0"/>
              <a:t>Cette série de </a:t>
            </a:r>
            <a:r>
              <a:rPr lang="fr-CA" sz="2400" dirty="0" err="1"/>
              <a:t>webinaires</a:t>
            </a:r>
            <a:r>
              <a:rPr lang="fr-CA" sz="2400" dirty="0"/>
              <a:t> a pour but de donner aux familles quelques consignes claires qui leur permettront de tirer le meilleur parti du CIPR de leur enfant.</a:t>
            </a:r>
          </a:p>
          <a:p>
            <a:r>
              <a:rPr lang="fr-CA" sz="2400" dirty="0"/>
              <a:t>Une liste de ressources vous sera fournie pour vous aider dans ce processus, à laquelle Ed se rapportera tout au long de l'atelier.</a:t>
            </a:r>
          </a:p>
          <a:p>
            <a:r>
              <a:rPr lang="fr-CA" sz="2400" dirty="0"/>
              <a:t>Ce </a:t>
            </a:r>
            <a:r>
              <a:rPr lang="fr-CA" sz="2400" dirty="0" err="1"/>
              <a:t>webinaire</a:t>
            </a:r>
            <a:r>
              <a:rPr lang="fr-CA" sz="2400" dirty="0"/>
              <a:t> est le troisième d'une série de trois ateliers auxquels nous encourageons toutes les familles à assister.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87672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838200"/>
          </a:xfrm>
        </p:spPr>
        <p:txBody>
          <a:bodyPr/>
          <a:lstStyle/>
          <a:p>
            <a:pPr eaLnBrk="1" hangingPunct="1"/>
            <a:r>
              <a:rPr lang="fr-CA" altLang="en-US" sz="3200" dirty="0">
                <a:ea typeface="ＭＳ Ｐゴシック" panose="020B0600070205080204" pitchFamily="34" charset="-128"/>
              </a:rPr>
              <a:t>Leçons tirées de mes conversations avec des parents qui sont des revendicateurs efficaces</a:t>
            </a:r>
          </a:p>
        </p:txBody>
      </p:sp>
      <p:sp>
        <p:nvSpPr>
          <p:cNvPr id="20483" name="Content Placeholder 3"/>
          <p:cNvSpPr>
            <a:spLocks noGrp="1"/>
          </p:cNvSpPr>
          <p:nvPr>
            <p:ph sz="half" idx="1"/>
          </p:nvPr>
        </p:nvSpPr>
        <p:spPr>
          <a:xfrm>
            <a:off x="152400" y="1417638"/>
            <a:ext cx="5029200" cy="4525962"/>
          </a:xfrm>
        </p:spPr>
        <p:txBody>
          <a:bodyPr/>
          <a:lstStyle/>
          <a:p>
            <a:pPr eaLnBrk="1" hangingPunct="1"/>
            <a:r>
              <a:rPr lang="fr-CA" altLang="en-US" sz="2400" dirty="0">
                <a:ea typeface="ＭＳ Ｐゴシック" panose="020B0600070205080204" pitchFamily="34" charset="-128"/>
              </a:rPr>
              <a:t>Les revendicateurs efficaces savent respecter la très mince ligne de démarcation qui sépare le ton </a:t>
            </a:r>
            <a:r>
              <a:rPr lang="fr-CA" altLang="en-US" sz="2400" b="1" dirty="0">
                <a:ea typeface="ＭＳ Ｐゴシック" panose="020B0600070205080204" pitchFamily="34" charset="-128"/>
              </a:rPr>
              <a:t>amical</a:t>
            </a:r>
            <a:r>
              <a:rPr lang="fr-CA" altLang="en-US" sz="2400" dirty="0">
                <a:ea typeface="ＭＳ Ｐゴシック" panose="020B0600070205080204" pitchFamily="34" charset="-128"/>
              </a:rPr>
              <a:t> et le ton excessivement </a:t>
            </a:r>
            <a:r>
              <a:rPr lang="fr-CA" altLang="en-US" sz="2400" b="1" dirty="0">
                <a:ea typeface="ＭＳ Ｐゴシック" panose="020B0600070205080204" pitchFamily="34" charset="-128"/>
              </a:rPr>
              <a:t>antagoniste</a:t>
            </a:r>
            <a:r>
              <a:rPr lang="fr-CA" altLang="en-US" sz="2400" dirty="0">
                <a:ea typeface="ＭＳ Ｐゴシック" panose="020B0600070205080204" pitchFamily="34" charset="-128"/>
              </a:rPr>
              <a:t>.</a:t>
            </a:r>
          </a:p>
          <a:p>
            <a:pPr eaLnBrk="1" hangingPunct="1"/>
            <a:r>
              <a:rPr lang="fr-CA" altLang="en-US" sz="2400" dirty="0">
                <a:ea typeface="ＭＳ Ｐゴシック" panose="020B0600070205080204" pitchFamily="34" charset="-128"/>
              </a:rPr>
              <a:t>Les parents trop </a:t>
            </a:r>
            <a:r>
              <a:rPr lang="fr-CA" altLang="en-US" sz="2400" b="1" dirty="0">
                <a:ea typeface="ＭＳ Ｐゴシック" panose="020B0600070205080204" pitchFamily="34" charset="-128"/>
              </a:rPr>
              <a:t>amicaux</a:t>
            </a:r>
            <a:r>
              <a:rPr lang="fr-CA" altLang="en-US" sz="2400" dirty="0">
                <a:ea typeface="ＭＳ Ｐゴシック" panose="020B0600070205080204" pitchFamily="34" charset="-128"/>
              </a:rPr>
              <a:t> hésitent à repousser les limites du possible.</a:t>
            </a:r>
          </a:p>
          <a:p>
            <a:pPr eaLnBrk="1" hangingPunct="1"/>
            <a:r>
              <a:rPr lang="fr-CA" altLang="en-US" sz="2400" dirty="0">
                <a:ea typeface="ＭＳ Ｐゴシック" panose="020B0600070205080204" pitchFamily="34" charset="-128"/>
              </a:rPr>
              <a:t>Les parents </a:t>
            </a:r>
            <a:r>
              <a:rPr lang="fr-CA" altLang="en-US" sz="2400" b="1" dirty="0">
                <a:ea typeface="ＭＳ Ｐゴシック" panose="020B0600070205080204" pitchFamily="34" charset="-128"/>
              </a:rPr>
              <a:t>excessivement antagonistes</a:t>
            </a:r>
            <a:r>
              <a:rPr lang="fr-CA" altLang="en-US" sz="2400" dirty="0">
                <a:ea typeface="ＭＳ Ｐゴシック" panose="020B0600070205080204" pitchFamily="34" charset="-128"/>
              </a:rPr>
              <a:t> risquent de s’aliéner la « bonne volonté » du personnel.</a:t>
            </a:r>
          </a:p>
          <a:p>
            <a:pPr eaLnBrk="1" hangingPunct="1"/>
            <a:r>
              <a:rPr lang="fr-CA" altLang="en-US" sz="2400" dirty="0">
                <a:ea typeface="ＭＳ Ｐゴシック" panose="020B0600070205080204" pitchFamily="34" charset="-128"/>
              </a:rPr>
              <a:t>Ce qu’il faut, c’est trouver un juste milieu entre ces deux pôles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pic>
        <p:nvPicPr>
          <p:cNvPr id="20484" name="Content Placeholder 7" descr="9456b7a14fc35cfda78d20408966f4ea-orig.jpg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10200" y="1371600"/>
            <a:ext cx="2992438" cy="4191000"/>
          </a:xfrm>
        </p:spPr>
      </p:pic>
    </p:spTree>
    <p:extLst>
      <p:ext uri="{BB962C8B-B14F-4D97-AF65-F5344CB8AC3E}">
        <p14:creationId xmlns:p14="http://schemas.microsoft.com/office/powerpoint/2010/main" val="495041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Une réelle collaboration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/>
              <a:t>Tous les participants comprennent les droits et les responsabilités de chacun</a:t>
            </a:r>
          </a:p>
          <a:p>
            <a:r>
              <a:rPr lang="fr-CA" dirty="0"/>
              <a:t>Égalité à la table</a:t>
            </a:r>
          </a:p>
          <a:p>
            <a:r>
              <a:rPr lang="fr-CA" i="1" dirty="0"/>
              <a:t>Cheminer en harmonie</a:t>
            </a:r>
          </a:p>
          <a:p>
            <a:r>
              <a:rPr lang="fr-CA" dirty="0"/>
              <a:t>Règlement181/98</a:t>
            </a:r>
            <a:endParaRPr lang="en-CA" dirty="0"/>
          </a:p>
          <a:p>
            <a:endParaRPr lang="en-CA" dirty="0"/>
          </a:p>
        </p:txBody>
      </p:sp>
      <p:pic>
        <p:nvPicPr>
          <p:cNvPr id="8" name="Picture 7" descr="A picture containing green, sitting, racket, umbrella&#10;&#10;Description automatically generated">
            <a:extLst>
              <a:ext uri="{FF2B5EF4-FFF2-40B4-BE49-F238E27FC236}">
                <a16:creationId xmlns:a16="http://schemas.microsoft.com/office/drawing/2014/main" id="{19196006-890A-0E4A-B15E-A55474DF22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5498" y="1671087"/>
            <a:ext cx="3391302" cy="429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799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fr-CA" altLang="en-US" sz="2400" dirty="0">
                <a:ea typeface="ＭＳ Ｐゴシック" panose="020B0600070205080204" pitchFamily="34" charset="-128"/>
              </a:rPr>
              <a:t>Pensez à votre quotidien:</a:t>
            </a:r>
          </a:p>
          <a:p>
            <a:pPr eaLnBrk="1" hangingPunct="1"/>
            <a:endParaRPr lang="fr-CA" altLang="en-US" sz="2400" dirty="0">
              <a:ea typeface="ＭＳ Ｐゴシック" panose="020B0600070205080204" pitchFamily="34" charset="-128"/>
            </a:endParaRPr>
          </a:p>
          <a:p>
            <a:pPr lvl="1"/>
            <a:r>
              <a:rPr lang="fr-CA" altLang="en-US" sz="2000" dirty="0">
                <a:ea typeface="ＭＳ Ｐゴシック" panose="020B0600070205080204" pitchFamily="34" charset="-128"/>
              </a:rPr>
              <a:t>Vous et votre voisin coexistez harmonieusement grâce à une série de règles qui définissent vos droits et responsabilités.</a:t>
            </a:r>
          </a:p>
          <a:p>
            <a:pPr lvl="1"/>
            <a:r>
              <a:rPr lang="fr-CA" altLang="en-US" sz="2000" dirty="0">
                <a:ea typeface="ＭＳ Ｐゴシック" panose="020B0600070205080204" pitchFamily="34" charset="-128"/>
              </a:rPr>
              <a:t>Au volant de votre voiture, ça fonctionne bien grâce à un ensemble de lois qui encadrent le comportement routier des gens.</a:t>
            </a:r>
            <a:endParaRPr lang="en-GB" altLang="en-US" sz="2000" dirty="0">
              <a:ea typeface="ＭＳ Ｐゴシック" panose="020B0600070205080204" pitchFamily="34" charset="-128"/>
            </a:endParaRPr>
          </a:p>
        </p:txBody>
      </p:sp>
      <p:pic>
        <p:nvPicPr>
          <p:cNvPr id="22532" name="Content Placeholder 6" descr="share-the-road.jpg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78400" y="1417638"/>
            <a:ext cx="3378200" cy="4525962"/>
          </a:xfr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r>
              <a:rPr lang="fr-CA" dirty="0"/>
              <a:t>Une réelle collaboration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25167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Une réelle collaboration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Les règles et règlements favorisent la collaboration.</a:t>
            </a:r>
          </a:p>
          <a:p>
            <a:r>
              <a:rPr lang="fr-CA" dirty="0"/>
              <a:t>À long terme, une compréhension commune des règles engendre un environnement plus productif.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04519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Règles des réunions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fr-CA" dirty="0"/>
              <a:t>Garder son calme</a:t>
            </a:r>
          </a:p>
          <a:p>
            <a:pPr lvl="1"/>
            <a:r>
              <a:rPr lang="fr-CA" b="1" dirty="0"/>
              <a:t>Faire valoir son point de vue, mais sans agressivité</a:t>
            </a:r>
          </a:p>
          <a:p>
            <a:pPr lvl="1"/>
            <a:r>
              <a:rPr lang="fr-CA" b="1" dirty="0"/>
              <a:t>Être poli mais persévérant</a:t>
            </a:r>
          </a:p>
          <a:p>
            <a:pPr lvl="1"/>
            <a:r>
              <a:rPr lang="fr-CA" dirty="0"/>
              <a:t>Savoir que l'autorité se situe parfois à un niveau beaucoup plus haut que celui occupé par les participants à la réunion</a:t>
            </a:r>
          </a:p>
          <a:p>
            <a:pPr lvl="1"/>
            <a:r>
              <a:rPr lang="fr-CA" dirty="0"/>
              <a:t>Savoir qu'une réunion n'est souvent qu'un maillon d'une longue chaîne d'événements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43545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Règles des réunions (suite)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534400" cy="4525962"/>
          </a:xfrm>
        </p:spPr>
        <p:txBody>
          <a:bodyPr/>
          <a:lstStyle/>
          <a:p>
            <a:pPr lvl="1"/>
            <a:r>
              <a:rPr lang="fr-CA" dirty="0"/>
              <a:t>Ne vous sentez pas obligé de tout régler en une seule interaction</a:t>
            </a:r>
          </a:p>
          <a:p>
            <a:pPr lvl="1"/>
            <a:r>
              <a:rPr lang="fr-CA" dirty="0"/>
              <a:t>Vous n'achèteriez pas une voiture usagée de cette façon</a:t>
            </a:r>
          </a:p>
          <a:p>
            <a:pPr lvl="1"/>
            <a:r>
              <a:rPr lang="fr-CA" dirty="0"/>
              <a:t>Prenez des notes, rédigez un résumé de la rencontre, fixez des délais</a:t>
            </a:r>
          </a:p>
          <a:p>
            <a:pPr lvl="1"/>
            <a:r>
              <a:rPr lang="fr-CA" dirty="0"/>
              <a:t>Recueillez et organisez les données, les formulaires, les évaluations et les autres informations concernant votre enfant</a:t>
            </a:r>
          </a:p>
          <a:p>
            <a:pPr lvl="1"/>
            <a:r>
              <a:rPr lang="fr-CA" dirty="0"/>
              <a:t>Soyez minutieux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3028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Embûches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fr-CA" sz="2200" dirty="0"/>
              <a:t>Les obstacles sont inévitables.</a:t>
            </a:r>
          </a:p>
          <a:p>
            <a:pPr lvl="1"/>
            <a:r>
              <a:rPr lang="fr-CA" sz="2200" dirty="0"/>
              <a:t>Préparez-vous à la possibilité d’une embûche à une réunion du CIPR / Planifiez en fonction des embûches</a:t>
            </a:r>
          </a:p>
          <a:p>
            <a:pPr lvl="1"/>
            <a:r>
              <a:rPr lang="fr-CA" sz="2200" dirty="0"/>
              <a:t>Façons d’atténuer les embûches ou d’y répondre</a:t>
            </a:r>
          </a:p>
          <a:p>
            <a:pPr lvl="1"/>
            <a:r>
              <a:rPr lang="fr-CA" sz="2200" dirty="0"/>
              <a:t>Faites vos devoirs</a:t>
            </a:r>
          </a:p>
          <a:p>
            <a:pPr lvl="1"/>
            <a:r>
              <a:rPr lang="fr-CA" sz="2200" dirty="0"/>
              <a:t>Fixez des objectifs réalistes / obtenez une opinion objective sur les situations</a:t>
            </a:r>
          </a:p>
          <a:p>
            <a:pPr lvl="1"/>
            <a:r>
              <a:rPr lang="fr-CA" sz="2200" dirty="0"/>
              <a:t>Concentrez-vous sur les intervenants qui sont favorables à vos interventions</a:t>
            </a:r>
          </a:p>
          <a:p>
            <a:pPr lvl="1"/>
            <a:r>
              <a:rPr lang="fr-CA" sz="2200" dirty="0"/>
              <a:t>Donnez au préalable une idée de votre intention et de vos arguments</a:t>
            </a:r>
          </a:p>
          <a:p>
            <a:pPr lvl="1"/>
            <a:r>
              <a:rPr lang="fr-CA" sz="2200" dirty="0"/>
              <a:t>Ayez une attitude positive, à la fois tournée vers l'avenir et focalisée.</a:t>
            </a:r>
            <a:endParaRPr lang="en-CA" sz="2200" dirty="0"/>
          </a:p>
        </p:txBody>
      </p:sp>
    </p:spTree>
    <p:extLst>
      <p:ext uri="{BB962C8B-B14F-4D97-AF65-F5344CB8AC3E}">
        <p14:creationId xmlns:p14="http://schemas.microsoft.com/office/powerpoint/2010/main" val="16829089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663</Words>
  <Application>Microsoft Macintosh PowerPoint</Application>
  <PresentationFormat>On-screen Show (4:3)</PresentationFormat>
  <Paragraphs>68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Default Design</vt:lpstr>
      <vt:lpstr>Ateliers d’été :  Partie 3 de 3 – Points à considérer pour votre CIPR  – Habiletés interpersonnelles</vt:lpstr>
      <vt:lpstr>Détails pratiques</vt:lpstr>
      <vt:lpstr>Leçons tirées de mes conversations avec des parents qui sont des revendicateurs efficaces</vt:lpstr>
      <vt:lpstr>Une réelle collaboration</vt:lpstr>
      <vt:lpstr>Une réelle collaboration</vt:lpstr>
      <vt:lpstr>Une réelle collaboration</vt:lpstr>
      <vt:lpstr>Règles des réunions</vt:lpstr>
      <vt:lpstr>Règles des réunions (suite)</vt:lpstr>
      <vt:lpstr>Embûches</vt:lpstr>
      <vt:lpstr>Embûches</vt:lpstr>
      <vt:lpstr>Répondre de façon positive</vt:lpstr>
      <vt:lpstr>Répondre de façon positive</vt:lpstr>
      <vt:lpstr>Ressources</vt:lpstr>
      <vt:lpstr>Communiquez avec Ed!</vt:lpstr>
    </vt:vector>
  </TitlesOfParts>
  <Company>wert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wex</dc:creator>
  <cp:lastModifiedBy>Suzanne Murphy</cp:lastModifiedBy>
  <cp:revision>52</cp:revision>
  <dcterms:created xsi:type="dcterms:W3CDTF">2006-07-12T18:43:36Z</dcterms:created>
  <dcterms:modified xsi:type="dcterms:W3CDTF">2020-07-02T19:59:04Z</dcterms:modified>
</cp:coreProperties>
</file>