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71" r:id="rId5"/>
    <p:sldId id="272" r:id="rId6"/>
    <p:sldId id="269" r:id="rId7"/>
    <p:sldId id="258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79" r:id="rId16"/>
    <p:sldId id="259" r:id="rId17"/>
    <p:sldId id="266" r:id="rId18"/>
    <p:sldId id="281" r:id="rId19"/>
    <p:sldId id="282" r:id="rId20"/>
    <p:sldId id="283" r:id="rId21"/>
    <p:sldId id="284" r:id="rId22"/>
    <p:sldId id="285" r:id="rId23"/>
    <p:sldId id="270" r:id="rId24"/>
    <p:sldId id="26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011"/>
    <a:srgbClr val="026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9" autoAdjust="0"/>
    <p:restoredTop sz="86327" autoAdjust="0"/>
  </p:normalViewPr>
  <p:slideViewPr>
    <p:cSldViewPr>
      <p:cViewPr varScale="1">
        <p:scale>
          <a:sx n="70" d="100"/>
          <a:sy n="70" d="100"/>
        </p:scale>
        <p:origin x="18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logo-tagline-6i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48075"/>
            <a:ext cx="4124325" cy="19907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295400"/>
            <a:ext cx="5257800" cy="1524000"/>
          </a:xfrm>
        </p:spPr>
        <p:txBody>
          <a:bodyPr/>
          <a:lstStyle>
            <a:lvl1pPr algn="ctr"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124200"/>
            <a:ext cx="52578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96C011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96C0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5715000"/>
            <a:ext cx="9144000" cy="152400"/>
          </a:xfrm>
          <a:prstGeom prst="rect">
            <a:avLst/>
          </a:prstGeom>
          <a:solidFill>
            <a:srgbClr val="96C011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96C0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1A7452-3493-49BE-8400-58256B531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78DDF5-85E3-4ED2-99A5-79287574A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E689B6-BBA3-4439-B423-AF2E32BBC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2E2FC3-5913-488C-AC5A-4709BA2A9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124729-6D35-4582-AE05-59567D650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853523-5F78-4355-BE56-D2F863E18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8CCFEF-E2A1-43FF-8B9E-8B83BD6CA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FE875-ABAA-4A8E-AC0C-BCF9B068E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50A864-EC95-4DDA-95AF-FAFDDB9F5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2630D5-3BF3-49D8-8DFE-A4550B924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143000"/>
            <a:ext cx="9144000" cy="152400"/>
          </a:xfrm>
          <a:prstGeom prst="rect">
            <a:avLst/>
          </a:prstGeom>
          <a:solidFill>
            <a:srgbClr val="96C011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96C0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7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B8B349-6639-4836-BCD3-23734A22D47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seed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6338" y="5334000"/>
            <a:ext cx="1169987" cy="1266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.ca/fr/lois/reglement/980181" TargetMode="External"/><Relationship Id="rId2" Type="http://schemas.openxmlformats.org/officeDocument/2006/relationships/hyperlink" Target="http://www.autismontario.com/Client/ASO/AO.nsf/object/To+Identify+or+not+to+Identify/$file/To+identify+or+not+to+identif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R&#232;glement%20181/98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honyadvocac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937760" cy="247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Ateliers </a:t>
            </a:r>
            <a:r>
              <a:rPr lang="en-US" dirty="0" err="1">
                <a:solidFill>
                  <a:schemeClr val="tx1"/>
                </a:solidFill>
              </a:rPr>
              <a:t>d'été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Partie</a:t>
            </a:r>
            <a:r>
              <a:rPr lang="en-US" dirty="0">
                <a:solidFill>
                  <a:schemeClr val="tx1"/>
                </a:solidFill>
              </a:rPr>
              <a:t> 2 de 3 – Le CIPR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228304"/>
            <a:ext cx="5257800" cy="1447800"/>
          </a:xfrm>
        </p:spPr>
        <p:txBody>
          <a:bodyPr/>
          <a:lstStyle/>
          <a:p>
            <a:r>
              <a:rPr lang="en-US" dirty="0"/>
              <a:t>Ed Mahony, </a:t>
            </a:r>
          </a:p>
          <a:p>
            <a:r>
              <a:rPr lang="en-US" dirty="0" err="1"/>
              <a:t>Mahony</a:t>
            </a:r>
            <a:r>
              <a:rPr lang="en-US" dirty="0"/>
              <a:t> Advocacy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2" name="Flowchart: Process 1"/>
          <p:cNvSpPr/>
          <p:nvPr/>
        </p:nvSpPr>
        <p:spPr>
          <a:xfrm>
            <a:off x="473298" y="5486400"/>
            <a:ext cx="57912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Programmes et services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767366" y="4495800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Points forts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4038600" y="4495800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Besoins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87250" y="1647959"/>
            <a:ext cx="5791200" cy="10668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Anomalie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487250" y="3124200"/>
            <a:ext cx="57912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Placement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264498" y="2744810"/>
            <a:ext cx="2727102" cy="184409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Information basée sur des données probantes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45394" y="238259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CA" kern="0" dirty="0"/>
              <a:t>Flux logique du CIPR</a:t>
            </a:r>
          </a:p>
        </p:txBody>
      </p:sp>
    </p:spTree>
    <p:extLst>
      <p:ext uri="{BB962C8B-B14F-4D97-AF65-F5344CB8AC3E}">
        <p14:creationId xmlns:p14="http://schemas.microsoft.com/office/powerpoint/2010/main" val="166298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2" name="Flowchart: Process 1"/>
          <p:cNvSpPr/>
          <p:nvPr/>
        </p:nvSpPr>
        <p:spPr>
          <a:xfrm>
            <a:off x="473298" y="5486400"/>
            <a:ext cx="5791200" cy="10668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Programmes et services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767366" y="4495800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Points forts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4038600" y="4495800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Besoins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87250" y="1647959"/>
            <a:ext cx="57912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Anomalie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487250" y="3124200"/>
            <a:ext cx="57912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Placement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264498" y="2744810"/>
            <a:ext cx="2727102" cy="184409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basée sur des données probantes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09600" y="381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CA" kern="0" dirty="0"/>
              <a:t>Flux logique du CIPR</a:t>
            </a:r>
          </a:p>
        </p:txBody>
      </p:sp>
    </p:spTree>
    <p:extLst>
      <p:ext uri="{BB962C8B-B14F-4D97-AF65-F5344CB8AC3E}">
        <p14:creationId xmlns:p14="http://schemas.microsoft.com/office/powerpoint/2010/main" val="165034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438400"/>
          </a:xfrm>
        </p:spPr>
        <p:txBody>
          <a:bodyPr/>
          <a:lstStyle/>
          <a:p>
            <a:r>
              <a:rPr lang="fr-CA" dirty="0"/>
              <a:t>Un programme :</a:t>
            </a:r>
          </a:p>
          <a:p>
            <a:pPr lvl="1"/>
            <a:r>
              <a:rPr lang="fr-CA" sz="2400" dirty="0"/>
              <a:t>prend en charge un élève en difficulté</a:t>
            </a:r>
          </a:p>
          <a:p>
            <a:pPr lvl="1"/>
            <a:r>
              <a:rPr lang="fr-CA" sz="2400" dirty="0"/>
              <a:t>est modifié au fur et à mesure par une évaluation continue</a:t>
            </a:r>
          </a:p>
          <a:p>
            <a:pPr lvl="1"/>
            <a:r>
              <a:rPr lang="fr-CA" sz="2400" dirty="0"/>
              <a:t>vise des objectifs spécifiques</a:t>
            </a:r>
          </a:p>
          <a:p>
            <a:pPr lvl="1"/>
            <a:r>
              <a:rPr lang="fr-CA" sz="2400" dirty="0"/>
              <a:t>comprend les services dont l'élève aura besoin</a:t>
            </a:r>
            <a:endParaRPr lang="fr-CA" dirty="0"/>
          </a:p>
        </p:txBody>
      </p:sp>
      <p:sp>
        <p:nvSpPr>
          <p:cNvPr id="2" name="Flowchart: Process 1"/>
          <p:cNvSpPr/>
          <p:nvPr/>
        </p:nvSpPr>
        <p:spPr>
          <a:xfrm>
            <a:off x="228600" y="2221337"/>
            <a:ext cx="5791200" cy="10668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Programmes et services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457200" y="1383137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Points forts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193960" y="1399235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Besoins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200104" y="1434383"/>
            <a:ext cx="2791496" cy="184409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Information basée sur des données probantes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09600" y="381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CA" kern="0" dirty="0"/>
              <a:t>Flux logique du CIPR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10000" y="2000250"/>
            <a:ext cx="298360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1914525"/>
            <a:ext cx="457200" cy="600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25632" y="2754737"/>
            <a:ext cx="18212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5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438400"/>
          </a:xfrm>
        </p:spPr>
        <p:txBody>
          <a:bodyPr/>
          <a:lstStyle/>
          <a:p>
            <a:r>
              <a:rPr lang="fr-CA" dirty="0"/>
              <a:t>Un service englobe :</a:t>
            </a:r>
          </a:p>
          <a:p>
            <a:pPr lvl="1"/>
            <a:r>
              <a:rPr lang="fr-CA" sz="2400" dirty="0"/>
              <a:t>installations</a:t>
            </a:r>
          </a:p>
          <a:p>
            <a:pPr lvl="1"/>
            <a:r>
              <a:rPr lang="fr-CA" sz="2400" dirty="0"/>
              <a:t>ressources</a:t>
            </a:r>
          </a:p>
          <a:p>
            <a:pPr lvl="1"/>
            <a:r>
              <a:rPr lang="fr-CA" sz="2400" dirty="0"/>
              <a:t>personnel de soutien</a:t>
            </a:r>
          </a:p>
          <a:p>
            <a:pPr lvl="1"/>
            <a:r>
              <a:rPr lang="fr-CA" sz="2400" dirty="0"/>
              <a:t>équipement</a:t>
            </a:r>
          </a:p>
          <a:p>
            <a:pPr lvl="1"/>
            <a:r>
              <a:rPr lang="fr-CA" sz="2400" dirty="0"/>
              <a:t>ce dont on a besoin pour fournir un programme efficace à l'élève</a:t>
            </a:r>
            <a:endParaRPr lang="fr-CA" dirty="0"/>
          </a:p>
        </p:txBody>
      </p:sp>
      <p:sp>
        <p:nvSpPr>
          <p:cNvPr id="2" name="Flowchart: Process 1"/>
          <p:cNvSpPr/>
          <p:nvPr/>
        </p:nvSpPr>
        <p:spPr>
          <a:xfrm>
            <a:off x="228600" y="2221337"/>
            <a:ext cx="5791200" cy="10668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Programmes et services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457200" y="1383137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Points forts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193960" y="1399235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Besoins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200104" y="1434383"/>
            <a:ext cx="2791496" cy="184409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Information basée sur des données probantes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09600" y="213575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CA" kern="0" dirty="0"/>
              <a:t>Flux logique du CIPR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10000" y="2000250"/>
            <a:ext cx="298360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1914525"/>
            <a:ext cx="457200" cy="600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25632" y="2754737"/>
            <a:ext cx="18212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81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038600" cy="2819400"/>
          </a:xfrm>
        </p:spPr>
        <p:txBody>
          <a:bodyPr/>
          <a:lstStyle/>
          <a:p>
            <a:r>
              <a:rPr lang="fr-CA" dirty="0"/>
              <a:t>Déficience visuelle</a:t>
            </a:r>
          </a:p>
          <a:p>
            <a:pPr fontAlgn="t"/>
            <a:r>
              <a:rPr lang="fr-CA" dirty="0"/>
              <a:t>Questions de sécurité</a:t>
            </a:r>
          </a:p>
          <a:p>
            <a:r>
              <a:rPr lang="fr-CA" dirty="0"/>
              <a:t>Incapacité d'accéder au curriculum</a:t>
            </a:r>
          </a:p>
          <a:p>
            <a:r>
              <a:rPr lang="fr-CA" dirty="0">
                <a:solidFill>
                  <a:srgbClr val="C00000"/>
                </a:solidFill>
              </a:rPr>
              <a:t>Orientation visuelle, mobilité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2819400"/>
          </a:xfrm>
        </p:spPr>
        <p:txBody>
          <a:bodyPr/>
          <a:lstStyle/>
          <a:p>
            <a:r>
              <a:rPr lang="fr-CA" dirty="0"/>
              <a:t>Rapport médical</a:t>
            </a:r>
          </a:p>
          <a:p>
            <a:r>
              <a:rPr lang="fr-CA" dirty="0"/>
              <a:t>Autres rapports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990600" y="1752600"/>
            <a:ext cx="3276600" cy="112287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Besoins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5347952" y="1031383"/>
            <a:ext cx="2729248" cy="184409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Information basée sur des données probantes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715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CA" kern="0" dirty="0"/>
              <a:t>Flux logique du CIPR</a:t>
            </a:r>
          </a:p>
          <a:p>
            <a:r>
              <a:rPr lang="en-CA" kern="0" dirty="0"/>
              <a:t>(Emily)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05200" y="2362200"/>
            <a:ext cx="2362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2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438400"/>
          </a:xfrm>
        </p:spPr>
        <p:txBody>
          <a:bodyPr/>
          <a:lstStyle/>
          <a:p>
            <a:r>
              <a:rPr lang="fr-CA" dirty="0"/>
              <a:t>Braille</a:t>
            </a:r>
          </a:p>
          <a:p>
            <a:r>
              <a:rPr lang="fr-CA" dirty="0"/>
              <a:t>Programmes/équipements informatiques</a:t>
            </a:r>
          </a:p>
          <a:p>
            <a:r>
              <a:rPr lang="fr-CA" dirty="0"/>
              <a:t>Personnel de soutien</a:t>
            </a:r>
          </a:p>
          <a:p>
            <a:r>
              <a:rPr lang="fr-CA" dirty="0"/>
              <a:t>Coach en mobilité</a:t>
            </a:r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endParaRPr lang="en-CA" sz="2800" dirty="0"/>
          </a:p>
          <a:p>
            <a:pPr lvl="1"/>
            <a:endParaRPr lang="en-CA" dirty="0"/>
          </a:p>
        </p:txBody>
      </p:sp>
      <p:sp>
        <p:nvSpPr>
          <p:cNvPr id="2" name="Flowchart: Process 1"/>
          <p:cNvSpPr/>
          <p:nvPr/>
        </p:nvSpPr>
        <p:spPr>
          <a:xfrm>
            <a:off x="228600" y="2221337"/>
            <a:ext cx="5791200" cy="10668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Programmes et services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3193960" y="1399235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/>
              <a:t>Besoins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09600" y="213575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CA" kern="0" dirty="0"/>
              <a:t>Flux logique du CIPR</a:t>
            </a:r>
          </a:p>
          <a:p>
            <a:r>
              <a:rPr lang="en-CA" kern="0" dirty="0"/>
              <a:t>(Emily)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10000" y="2000250"/>
            <a:ext cx="298360" cy="590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74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test </a:t>
            </a:r>
            <a:r>
              <a:rPr lang="en-US" dirty="0" err="1"/>
              <a:t>d'Emily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458200" cy="5440362"/>
          </a:xfrm>
        </p:spPr>
        <p:txBody>
          <a:bodyPr/>
          <a:lstStyle/>
          <a:p>
            <a:r>
              <a:rPr lang="fr-CA" sz="2400" dirty="0"/>
              <a:t>Face à l'univers des besoins, des programmes et des services, gardez avant tout ces questions à l'esprit :</a:t>
            </a:r>
          </a:p>
          <a:p>
            <a:pPr lvl="1"/>
            <a:r>
              <a:rPr lang="fr-CA" sz="2400" dirty="0"/>
              <a:t>Est-ce que les besoins sont fondés sur des données probantes / sont clairement évidents?</a:t>
            </a:r>
          </a:p>
          <a:p>
            <a:pPr lvl="1"/>
            <a:r>
              <a:rPr lang="fr-CA" sz="2400" dirty="0"/>
              <a:t>Est-ce que les besoins découlent de l'état/du diagnostic /du handicap de l'enfant?</a:t>
            </a:r>
          </a:p>
          <a:p>
            <a:pPr lvl="1"/>
            <a:r>
              <a:rPr lang="fr-CA" sz="2400" dirty="0"/>
              <a:t>Est-ce que le programme/service proposé constitue une intervention logique soutenue par des professionnels qui comblent le besoin?</a:t>
            </a:r>
          </a:p>
          <a:p>
            <a:pPr lvl="1"/>
            <a:r>
              <a:rPr lang="fr-CA" sz="2400" dirty="0"/>
              <a:t>Est-ce que la demande porte sur le service/le programme :</a:t>
            </a:r>
          </a:p>
          <a:p>
            <a:pPr lvl="2"/>
            <a:r>
              <a:rPr lang="fr-CA" dirty="0"/>
              <a:t>Oui / Non?</a:t>
            </a:r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482" y="2362200"/>
            <a:ext cx="7772400" cy="2590800"/>
          </a:xfrm>
        </p:spPr>
        <p:txBody>
          <a:bodyPr/>
          <a:lstStyle/>
          <a:p>
            <a:endParaRPr lang="fr-CA" sz="2400" dirty="0"/>
          </a:p>
          <a:p>
            <a:r>
              <a:rPr lang="fr-CA" sz="2400" dirty="0"/>
              <a:t>Dans la mesure où les conditions ci-dessus sont remplies et où les faits sont similaires à la situation d'Emily, les efforts d’action revendicatrice sont judicieux, basés sur la pratique acceptée et susceptibles de réussir.</a:t>
            </a:r>
            <a:endParaRPr lang="en-CA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7882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6587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/>
              <a:t>Application du « test d'Emily » à Madeline</a:t>
            </a:r>
            <a:endParaRPr lang="en-CA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fr-CA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Volet sensoriel - </a:t>
            </a:r>
            <a:r>
              <a:rPr lang="fr-CA" sz="3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surstimulation</a:t>
            </a:r>
            <a:endParaRPr lang="fr-CA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r>
              <a:rPr lang="fr-CA" sz="3200" dirty="0">
                <a:solidFill>
                  <a:srgbClr val="C00000"/>
                </a:solidFill>
              </a:rPr>
              <a:t>Non verbale</a:t>
            </a:r>
            <a:endParaRPr lang="fr-CA" dirty="0">
              <a:solidFill>
                <a:srgbClr val="C00000"/>
              </a:solidFill>
            </a:endParaRPr>
          </a:p>
          <a:p>
            <a:pPr rtl="0" fontAlgn="base"/>
            <a:r>
              <a:rPr lang="fr-CA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Comportements d'automutilation</a:t>
            </a:r>
            <a:endParaRPr lang="fr-CA" dirty="0"/>
          </a:p>
          <a:p>
            <a:pPr rtl="0" fontAlgn="base"/>
            <a:r>
              <a:rPr lang="fr-CA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Habiletés sociales : pas de tour de rôle</a:t>
            </a:r>
            <a:endParaRPr lang="fr-CA" dirty="0"/>
          </a:p>
          <a:p>
            <a:r>
              <a:rPr lang="fr-CA" dirty="0"/>
              <a:t>Aptitudes à la vie quotidienne </a:t>
            </a:r>
            <a:r>
              <a:rPr lang="fr-CA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incapable de s'habiller ou de se nourrir, incontinente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254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Besoin : Non verbale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fr-CA" sz="2400" dirty="0"/>
              <a:t>Est-ce que les besoins sont fondés sur des données probantes / sont clairement évidents?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400" dirty="0"/>
              <a:t>Est-ce que les besoins découlent de l'état/du diagnostic /du handicap de l'enfant?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400" dirty="0"/>
              <a:t>Est-ce que le programme/service proposé constitue une intervention logique soutenue par des professionnels qui comblent le besoin?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2400" dirty="0"/>
              <a:t>Est-ce que la demande porte sur le service/le programme :</a:t>
            </a:r>
          </a:p>
          <a:p>
            <a:pPr lvl="2">
              <a:buFont typeface="Arial" pitchFamily="34" charset="0"/>
              <a:buChar char="•"/>
            </a:pPr>
            <a:r>
              <a:rPr lang="fr-CA" sz="2000" dirty="0"/>
              <a:t>Oui / Non?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23074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Quelques détails pratiques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dirty="0"/>
              <a:t>Cette série de webinaires a pour but de donner aux familles quelques consignes claires qui leur permettront de tirer le meilleur parti du CIPR de leur enfant.</a:t>
            </a:r>
          </a:p>
          <a:p>
            <a:r>
              <a:rPr lang="fr-CA" sz="2400" dirty="0"/>
              <a:t>Une liste de ressources vous sera fournie pour vous aider dans ce processus, à laquelle Ed se rapportera tout au long de l'atelier.</a:t>
            </a:r>
          </a:p>
          <a:p>
            <a:r>
              <a:rPr lang="fr-CA" sz="2400" dirty="0"/>
              <a:t>Ce webinaire est le deuxième d'une série de trois ateliers auxquels nous encourageons toutes les familles à assister.</a:t>
            </a:r>
          </a:p>
        </p:txBody>
      </p:sp>
    </p:spTree>
    <p:extLst>
      <p:ext uri="{BB962C8B-B14F-4D97-AF65-F5344CB8AC3E}">
        <p14:creationId xmlns:p14="http://schemas.microsoft.com/office/powerpoint/2010/main" val="18767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Limites aux propositions de programmes/services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</a:t>
            </a:r>
            <a:r>
              <a:rPr lang="fr-CA" sz="3400" dirty="0"/>
              <a:t>fois défini le programme/service, il incombe aux professionnels concernés de déterminer le qui</a:t>
            </a:r>
            <a:r>
              <a:rPr lang="fr-CA" sz="3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/quoi/où/quand/pourquoi/comment.</a:t>
            </a:r>
            <a:endParaRPr lang="fr-CA" sz="3400" dirty="0"/>
          </a:p>
        </p:txBody>
      </p:sp>
    </p:spTree>
    <p:extLst>
      <p:ext uri="{BB962C8B-B14F-4D97-AF65-F5344CB8AC3E}">
        <p14:creationId xmlns:p14="http://schemas.microsoft.com/office/powerpoint/2010/main" val="3362286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/>
              <a:t>Besoin : comportement d'automutilation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endParaRPr lang="fr-CA" sz="3200" dirty="0"/>
          </a:p>
          <a:p>
            <a:pPr lvl="1">
              <a:buBlip>
                <a:blip r:embed="rId2"/>
              </a:buBlip>
            </a:pPr>
            <a:r>
              <a:rPr lang="fr-CA" sz="2400" dirty="0"/>
              <a:t>Est-ce que les besoins sont fondés sur des données probantes / sont clairement évidents?</a:t>
            </a:r>
          </a:p>
          <a:p>
            <a:pPr lvl="1">
              <a:buBlip>
                <a:blip r:embed="rId2"/>
              </a:buBlip>
            </a:pPr>
            <a:r>
              <a:rPr lang="fr-CA" sz="2400" dirty="0"/>
              <a:t>Est-ce que les besoins découlent de l'état/du diagnostic /</a:t>
            </a:r>
            <a:r>
              <a:rPr lang="fr-CA" sz="2400"/>
              <a:t>du handicap </a:t>
            </a:r>
            <a:r>
              <a:rPr lang="fr-CA" sz="2400" dirty="0"/>
              <a:t>de l'enfant?</a:t>
            </a:r>
          </a:p>
          <a:p>
            <a:pPr lvl="1">
              <a:buBlip>
                <a:blip r:embed="rId2"/>
              </a:buBlip>
            </a:pPr>
            <a:r>
              <a:rPr lang="fr-CA" sz="2400" dirty="0"/>
              <a:t>Est-ce que le programme/service proposé constitue une intervention logique soutenue par des professionnels qui comblent le besoin?</a:t>
            </a:r>
          </a:p>
          <a:p>
            <a:pPr lvl="1">
              <a:buBlip>
                <a:blip r:embed="rId2"/>
              </a:buBlip>
            </a:pPr>
            <a:r>
              <a:rPr lang="fr-CA" sz="2400" dirty="0"/>
              <a:t>Est-ce que la demande porte sur le service/le programme :</a:t>
            </a:r>
          </a:p>
          <a:p>
            <a:pPr lvl="2">
              <a:buNone/>
            </a:pPr>
            <a:r>
              <a:rPr lang="fr-CA" sz="2000" dirty="0"/>
              <a:t>Oui / Non?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0021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Prochain </a:t>
            </a:r>
            <a:r>
              <a:rPr lang="fr-CA" dirty="0" err="1"/>
              <a:t>webinaire</a:t>
            </a:r>
            <a:br>
              <a:rPr lang="fr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fr-CA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prochain webinaire, nous parlerons de la façon de se préparer aux embûches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067992"/>
            <a:ext cx="4968000" cy="37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7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Ressources à connaître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858962"/>
          </a:xfrm>
        </p:spPr>
        <p:txBody>
          <a:bodyPr/>
          <a:lstStyle/>
          <a:p>
            <a:r>
              <a:rPr lang="en-CA" dirty="0">
                <a:hlinkClick r:id="rId2"/>
              </a:rPr>
              <a:t>To Identify or not to identify</a:t>
            </a:r>
            <a:endParaRPr lang="en-CA" dirty="0"/>
          </a:p>
          <a:p>
            <a:pPr lvl="0"/>
            <a:r>
              <a:rPr lang="fr-CA" u="sng" dirty="0">
                <a:hlinkClick r:id="rId3"/>
              </a:rPr>
              <a:t>Règlement</a:t>
            </a:r>
            <a:r>
              <a:rPr lang="fr-CA" u="sng" dirty="0">
                <a:hlinkClick r:id="rId4" action="ppaction://hlinkfile"/>
              </a:rPr>
              <a:t> 181/98</a:t>
            </a:r>
            <a:r>
              <a:rPr lang="fr-CA" dirty="0"/>
              <a:t> </a:t>
            </a:r>
          </a:p>
          <a:p>
            <a:r>
              <a:rPr lang="en-CA" dirty="0"/>
              <a:t>Brochure des programmes et services </a:t>
            </a:r>
            <a:r>
              <a:rPr lang="fr-CA" dirty="0"/>
              <a:t>offerts en Ontario (disponible dans la section des ressources)</a:t>
            </a:r>
          </a:p>
        </p:txBody>
      </p:sp>
    </p:spTree>
    <p:extLst>
      <p:ext uri="{BB962C8B-B14F-4D97-AF65-F5344CB8AC3E}">
        <p14:creationId xmlns:p14="http://schemas.microsoft.com/office/powerpoint/2010/main" val="1902356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Communiquez avec Ed!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www.mahonyadvocacy.com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2" name="Flowchart: Process 1"/>
          <p:cNvSpPr/>
          <p:nvPr/>
        </p:nvSpPr>
        <p:spPr>
          <a:xfrm>
            <a:off x="473298" y="5486400"/>
            <a:ext cx="57912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Programmes et services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767366" y="4495800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Points forts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4038600" y="4495800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Besoins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87250" y="1647959"/>
            <a:ext cx="57912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Anomalie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487250" y="3124200"/>
            <a:ext cx="57912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Placement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264498" y="2744810"/>
            <a:ext cx="2727102" cy="184409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Information basée sur des données probantes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09600" y="381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CA" kern="0" dirty="0"/>
              <a:t>Flux </a:t>
            </a:r>
            <a:r>
              <a:rPr lang="en-CA" kern="0" dirty="0" err="1"/>
              <a:t>logique</a:t>
            </a:r>
            <a:r>
              <a:rPr lang="en-CA" kern="0" dirty="0"/>
              <a:t> du CIPR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2" name="Flowchart: Process 1"/>
          <p:cNvSpPr/>
          <p:nvPr/>
        </p:nvSpPr>
        <p:spPr>
          <a:xfrm>
            <a:off x="473298" y="5486400"/>
            <a:ext cx="57912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Programmes et services</a:t>
            </a:r>
          </a:p>
        </p:txBody>
      </p:sp>
      <p:sp>
        <p:nvSpPr>
          <p:cNvPr id="3" name="Flowchart: Terminator 2"/>
          <p:cNvSpPr/>
          <p:nvPr/>
        </p:nvSpPr>
        <p:spPr>
          <a:xfrm>
            <a:off x="767366" y="4495800"/>
            <a:ext cx="1828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Points forts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4038600" y="4495800"/>
            <a:ext cx="1828800" cy="6858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Besoins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487250" y="1647959"/>
            <a:ext cx="57912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Anomalie</a:t>
            </a:r>
            <a:endParaRPr lang="en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87250" y="3124200"/>
            <a:ext cx="57912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Placement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6264498" y="2744810"/>
            <a:ext cx="2727102" cy="184409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Information basée sur des données probantes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09600" y="381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CA" kern="0" dirty="0"/>
              <a:t>Flux logique du CIPR</a:t>
            </a:r>
          </a:p>
        </p:txBody>
      </p:sp>
    </p:spTree>
    <p:extLst>
      <p:ext uri="{BB962C8B-B14F-4D97-AF65-F5344CB8AC3E}">
        <p14:creationId xmlns:p14="http://schemas.microsoft.com/office/powerpoint/2010/main" val="416749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038600" cy="2819400"/>
          </a:xfrm>
        </p:spPr>
        <p:txBody>
          <a:bodyPr/>
          <a:lstStyle/>
          <a:p>
            <a:r>
              <a:rPr lang="fr-CA" dirty="0"/>
              <a:t>Déficience visuelle</a:t>
            </a:r>
          </a:p>
          <a:p>
            <a:pPr fontAlgn="t"/>
            <a:r>
              <a:rPr lang="fr-CA" dirty="0"/>
              <a:t>Questions de sécurité</a:t>
            </a:r>
          </a:p>
          <a:p>
            <a:r>
              <a:rPr lang="fr-CA" dirty="0"/>
              <a:t>Incapacité d'accéder au curriculum</a:t>
            </a:r>
          </a:p>
          <a:p>
            <a:r>
              <a:rPr lang="fr-CA" dirty="0">
                <a:solidFill>
                  <a:srgbClr val="C00000"/>
                </a:solidFill>
              </a:rPr>
              <a:t>Orientation visuelle, mobilité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2819400"/>
          </a:xfrm>
        </p:spPr>
        <p:txBody>
          <a:bodyPr/>
          <a:lstStyle/>
          <a:p>
            <a:r>
              <a:rPr lang="fr-CA" dirty="0"/>
              <a:t>Rapport médical</a:t>
            </a:r>
          </a:p>
          <a:p>
            <a:r>
              <a:rPr lang="fr-CA" dirty="0"/>
              <a:t>Autres rapports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990600" y="1752600"/>
            <a:ext cx="3276600" cy="112287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Besoins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5347952" y="1031383"/>
            <a:ext cx="2729248" cy="184409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Information basée sur des données probantes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715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CA" kern="0" dirty="0"/>
              <a:t>Flux logique du CIPR</a:t>
            </a:r>
          </a:p>
          <a:p>
            <a:r>
              <a:rPr lang="fr-CA" kern="0" dirty="0"/>
              <a:t>(Emily)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05200" y="2362200"/>
            <a:ext cx="2362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9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cas de Madeline 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233543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Madeline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Diagnostic de TSA</a:t>
            </a:r>
          </a:p>
          <a:p>
            <a:r>
              <a:rPr lang="fr-CA" dirty="0"/>
              <a:t>Non-verbale</a:t>
            </a:r>
          </a:p>
          <a:p>
            <a:r>
              <a:rPr lang="fr-CA" dirty="0"/>
              <a:t>Devient </a:t>
            </a:r>
            <a:r>
              <a:rPr lang="fr-CA" dirty="0" err="1"/>
              <a:t>surstimulée</a:t>
            </a:r>
            <a:r>
              <a:rPr lang="fr-CA" dirty="0"/>
              <a:t> par les stimuli</a:t>
            </a:r>
          </a:p>
          <a:p>
            <a:r>
              <a:rPr lang="fr-CA" dirty="0"/>
              <a:t>Comportement d'automutilation</a:t>
            </a:r>
          </a:p>
          <a:p>
            <a:r>
              <a:rPr lang="fr-CA" dirty="0"/>
              <a:t>Pas de tour de rôle ou de jeu réciproque avec les autres</a:t>
            </a:r>
          </a:p>
          <a:p>
            <a:r>
              <a:rPr lang="fr-CA" dirty="0"/>
              <a:t>Incapable de s'habiller ou de manger sans aide</a:t>
            </a:r>
          </a:p>
          <a:p>
            <a:r>
              <a:rPr lang="fr-CA" dirty="0"/>
              <a:t>Porte une couche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124200"/>
            <a:ext cx="4038600" cy="2819400"/>
          </a:xfrm>
        </p:spPr>
        <p:txBody>
          <a:bodyPr/>
          <a:lstStyle/>
          <a:p>
            <a:r>
              <a:rPr lang="fr-FR" sz="2000" dirty="0"/>
              <a:t>Aspect sensoriel : surstimulation</a:t>
            </a:r>
          </a:p>
          <a:p>
            <a:r>
              <a:rPr lang="fr-FR" sz="2000" dirty="0"/>
              <a:t>Non verbale</a:t>
            </a:r>
          </a:p>
          <a:p>
            <a:r>
              <a:rPr lang="fr-FR" sz="2000" dirty="0"/>
              <a:t>Comportement</a:t>
            </a:r>
            <a:r>
              <a:rPr lang="fr-CA" sz="2000" dirty="0"/>
              <a:t>s d'automutilation</a:t>
            </a:r>
          </a:p>
          <a:p>
            <a:r>
              <a:rPr lang="fr-CA" sz="2000" dirty="0"/>
              <a:t>Habiletés sociales : pas de tour de rôle</a:t>
            </a:r>
          </a:p>
          <a:p>
            <a:r>
              <a:rPr lang="fr-CA" sz="2000" dirty="0"/>
              <a:t>Aptitudes à la vie quotidienne : Incapable de s'habiller ou de se nourrir, incontinente</a:t>
            </a:r>
            <a:endParaRPr lang="en-CA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24200"/>
            <a:ext cx="4038600" cy="2819400"/>
          </a:xfrm>
        </p:spPr>
        <p:txBody>
          <a:bodyPr/>
          <a:lstStyle/>
          <a:p>
            <a:r>
              <a:rPr lang="fr-CA" sz="2000" dirty="0"/>
              <a:t>Rapport médical</a:t>
            </a:r>
          </a:p>
          <a:p>
            <a:r>
              <a:rPr lang="fr-CA" sz="2000" dirty="0"/>
              <a:t>Rapport d'orthophonie</a:t>
            </a:r>
          </a:p>
          <a:p>
            <a:r>
              <a:rPr lang="fr-CA" sz="2000" dirty="0"/>
              <a:t>Rapport d'ergothérapie</a:t>
            </a:r>
          </a:p>
          <a:p>
            <a:r>
              <a:rPr lang="fr-CA" sz="2000" dirty="0"/>
              <a:t>Fournisseur d'ACA</a:t>
            </a:r>
            <a:endParaRPr lang="en-CA" sz="2000" dirty="0"/>
          </a:p>
        </p:txBody>
      </p:sp>
      <p:sp>
        <p:nvSpPr>
          <p:cNvPr id="7" name="Flowchart: Terminator 6"/>
          <p:cNvSpPr/>
          <p:nvPr/>
        </p:nvSpPr>
        <p:spPr>
          <a:xfrm>
            <a:off x="990600" y="1752600"/>
            <a:ext cx="3276600" cy="112287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Besoins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5347952" y="1031383"/>
            <a:ext cx="2729248" cy="1844095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Information basée sur des données probantes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715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CA" kern="0" dirty="0"/>
              <a:t>Flux logique du CIPR</a:t>
            </a:r>
          </a:p>
          <a:p>
            <a:r>
              <a:rPr lang="fr-CA" kern="0" dirty="0"/>
              <a:t>(Madeline)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05200" y="2362200"/>
            <a:ext cx="2362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01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38400" y="3124200"/>
            <a:ext cx="4038600" cy="2819400"/>
          </a:xfrm>
        </p:spPr>
        <p:txBody>
          <a:bodyPr/>
          <a:lstStyle/>
          <a:p>
            <a:r>
              <a:rPr lang="fr-CA" sz="2400" dirty="0">
                <a:solidFill>
                  <a:srgbClr val="FF0000"/>
                </a:solidFill>
              </a:rPr>
              <a:t>Communication</a:t>
            </a:r>
          </a:p>
          <a:p>
            <a:r>
              <a:rPr lang="fr-CA" sz="2400" dirty="0">
                <a:solidFill>
                  <a:srgbClr val="FF0000"/>
                </a:solidFill>
              </a:rPr>
              <a:t>Sensoriels</a:t>
            </a:r>
          </a:p>
          <a:p>
            <a:r>
              <a:rPr lang="fr-CA" sz="2400" dirty="0">
                <a:solidFill>
                  <a:srgbClr val="FF0000"/>
                </a:solidFill>
              </a:rPr>
              <a:t>Autorégulation</a:t>
            </a:r>
          </a:p>
          <a:p>
            <a:r>
              <a:rPr lang="fr-CA" sz="2400" dirty="0">
                <a:solidFill>
                  <a:srgbClr val="FF0000"/>
                </a:solidFill>
              </a:rPr>
              <a:t>Sociaux</a:t>
            </a:r>
          </a:p>
          <a:p>
            <a:r>
              <a:rPr lang="fr-CA" sz="2400" dirty="0">
                <a:solidFill>
                  <a:srgbClr val="FF0000"/>
                </a:solidFill>
              </a:rPr>
              <a:t>Adaptatifs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2743200" y="1800761"/>
            <a:ext cx="3276600" cy="1122878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Besoins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715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fr-CA" kern="0" dirty="0"/>
              <a:t>Flux logique du CIPR</a:t>
            </a:r>
          </a:p>
          <a:p>
            <a:r>
              <a:rPr lang="fr-CA" kern="0" dirty="0"/>
              <a:t>(Madeline)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15000" y="2362200"/>
            <a:ext cx="2362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944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847</Words>
  <Application>Microsoft Macintosh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Wingdings</vt:lpstr>
      <vt:lpstr>Default Design</vt:lpstr>
      <vt:lpstr>Ateliers d'été : Partie 2 de 3 – Le CIPR</vt:lpstr>
      <vt:lpstr>Quelques détails pratiques</vt:lpstr>
      <vt:lpstr> </vt:lpstr>
      <vt:lpstr> </vt:lpstr>
      <vt:lpstr> </vt:lpstr>
      <vt:lpstr>Le cas de Madeline </vt:lpstr>
      <vt:lpstr>Madeline</vt:lpstr>
      <vt:lpstr> </vt:lpstr>
      <vt:lpstr> </vt:lpstr>
      <vt:lpstr> </vt:lpstr>
      <vt:lpstr> </vt:lpstr>
      <vt:lpstr> </vt:lpstr>
      <vt:lpstr> </vt:lpstr>
      <vt:lpstr> </vt:lpstr>
      <vt:lpstr> </vt:lpstr>
      <vt:lpstr>Le test d'Emily</vt:lpstr>
      <vt:lpstr>PowerPoint Presentation</vt:lpstr>
      <vt:lpstr>Application du « test d'Emily » à Madeline</vt:lpstr>
      <vt:lpstr>Besoin : Non verbale</vt:lpstr>
      <vt:lpstr>Limites aux propositions de programmes/services</vt:lpstr>
      <vt:lpstr>Besoin : comportement d'automutilation</vt:lpstr>
      <vt:lpstr>Prochain webinaire </vt:lpstr>
      <vt:lpstr>Ressources à connaître </vt:lpstr>
      <vt:lpstr>Communiquez avec Ed!</vt:lpstr>
    </vt:vector>
  </TitlesOfParts>
  <Company>wert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wex</dc:creator>
  <cp:lastModifiedBy>Suzanne Murphy</cp:lastModifiedBy>
  <cp:revision>57</cp:revision>
  <dcterms:created xsi:type="dcterms:W3CDTF">2006-07-12T18:43:36Z</dcterms:created>
  <dcterms:modified xsi:type="dcterms:W3CDTF">2020-07-02T19:53:49Z</dcterms:modified>
</cp:coreProperties>
</file>