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26288"/>
    <a:srgbClr val="96C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6" autoAdjust="0"/>
    <p:restoredTop sz="81378" autoAdjust="0"/>
  </p:normalViewPr>
  <p:slideViewPr>
    <p:cSldViewPr>
      <p:cViewPr varScale="1">
        <p:scale>
          <a:sx n="46" d="100"/>
          <a:sy n="46" d="100"/>
        </p:scale>
        <p:origin x="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395B9-7C67-4EAD-8C11-14D58E0F1FD0}" type="datetimeFigureOut">
              <a:rPr lang="en-CA" smtClean="0"/>
              <a:t>2020-03-30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5A3FA-AAEF-4815-BE6E-49846EA0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logo-tagline-6i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48075"/>
            <a:ext cx="4124325" cy="19907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95400"/>
            <a:ext cx="5257800" cy="1524000"/>
          </a:xfrm>
        </p:spPr>
        <p:txBody>
          <a:bodyPr/>
          <a:lstStyle>
            <a:lvl1pPr algn="ctr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124200"/>
            <a:ext cx="52578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0" y="9144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 userDrawn="1"/>
        </p:nvSpPr>
        <p:spPr bwMode="auto">
          <a:xfrm>
            <a:off x="0" y="5715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 userDrawn="1"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A7452-3493-49BE-8400-58256B531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78DDF5-85E3-4ED2-99A5-79287574A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E689B6-BBA3-4439-B423-AF2E32BBC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2E2FC3-5913-488C-AC5A-4709BA2A9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124729-6D35-4582-AE05-59567D650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853523-5F78-4355-BE56-D2F863E18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8CCFEF-E2A1-43FF-8B9E-8B83BD6CA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DFE875-ABAA-4A8E-AC0C-BCF9B068E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50A864-EC95-4DDA-95AF-FAFDDB9F5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630D5-3BF3-49D8-8DFE-A4550B924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96C011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96C0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B8B349-6639-4836-BCD3-23734A22D47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8" name="Picture 14" descr="seed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26338" y="5334000"/>
            <a:ext cx="1169987" cy="1266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668" y="1249584"/>
            <a:ext cx="8610600" cy="1524000"/>
          </a:xfrm>
        </p:spPr>
        <p:txBody>
          <a:bodyPr/>
          <a:lstStyle/>
          <a:p>
            <a:pPr algn="r"/>
            <a:r>
              <a:rPr lang="en-CA" dirty="0" smtClean="0">
                <a:solidFill>
                  <a:schemeClr val="tx1"/>
                </a:solidFill>
              </a:rPr>
              <a:t>Wellness and Self-Care for </a:t>
            </a:r>
            <a:br>
              <a:rPr lang="en-CA" dirty="0" smtClean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Parents and Caregivers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" y="3459383"/>
            <a:ext cx="4610500" cy="222523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874" y="3177491"/>
            <a:ext cx="7010400" cy="868583"/>
          </a:xfrm>
        </p:spPr>
        <p:txBody>
          <a:bodyPr/>
          <a:lstStyle/>
          <a:p>
            <a:pPr algn="r"/>
            <a:r>
              <a:rPr lang="en-CA" sz="2400" dirty="0" smtClean="0"/>
              <a:t>Presented by </a:t>
            </a:r>
            <a:r>
              <a:rPr lang="en-CA" sz="2400" dirty="0" smtClean="0"/>
              <a:t>Stephanie Moeser, MSW, RSW.</a:t>
            </a:r>
            <a:endParaRPr lang="en-CA" sz="2400" dirty="0" smtClean="0"/>
          </a:p>
          <a:p>
            <a:pPr algn="r"/>
            <a:r>
              <a:rPr lang="en-CA" sz="2400" dirty="0" smtClean="0"/>
              <a:t>Rediscovery Counselling</a:t>
            </a:r>
          </a:p>
          <a:p>
            <a:pPr algn="r"/>
            <a:r>
              <a:rPr lang="en-CA" sz="2400" dirty="0" smtClean="0"/>
              <a:t>Peterborough, ON</a:t>
            </a:r>
            <a:endParaRPr lang="en-CA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072268" y="2743200"/>
            <a:ext cx="7010400" cy="86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endParaRPr lang="en-CA" sz="2800" kern="0" dirty="0"/>
          </a:p>
        </p:txBody>
      </p:sp>
    </p:spTree>
    <p:extLst>
      <p:ext uri="{BB962C8B-B14F-4D97-AF65-F5344CB8AC3E}">
        <p14:creationId xmlns:p14="http://schemas.microsoft.com/office/powerpoint/2010/main" val="38661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Something to think about: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chemeClr val="accent2"/>
              </a:buClr>
              <a:buNone/>
            </a:pPr>
            <a:endParaRPr lang="en-CA" dirty="0">
              <a:latin typeface="Merriweather"/>
              <a:ea typeface="Merriweather"/>
              <a:cs typeface="Merriweather"/>
              <a:sym typeface="Merriweather"/>
              <a:rtl val="0"/>
            </a:endParaRP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CA" dirty="0">
                <a:latin typeface="Merriweather"/>
                <a:ea typeface="Merriweather"/>
                <a:cs typeface="Merriweather"/>
                <a:sym typeface="Merriweather"/>
                <a:rtl val="0"/>
              </a:rPr>
              <a:t>“Between stimulus and response there is a space.  In that space is our power to choose our response.  In our response lies our growth and our freedom.”</a:t>
            </a:r>
          </a:p>
          <a:p>
            <a:pPr marL="0" lvl="0" indent="0" algn="r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CA" dirty="0">
                <a:latin typeface="Merriweather"/>
                <a:ea typeface="Merriweather"/>
                <a:cs typeface="Merriweather"/>
                <a:sym typeface="Merriweather"/>
                <a:rtl val="0"/>
              </a:rPr>
              <a:t>								Viktor E. Frankl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4006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05" y="2708920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Write down small ways that you can be gentle with yourself and shift some expectations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13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From Tara Brach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R- </a:t>
            </a:r>
            <a:r>
              <a:rPr lang="en-GB" dirty="0"/>
              <a:t>Recognize</a:t>
            </a:r>
          </a:p>
          <a:p>
            <a:pPr marL="0" indent="0">
              <a:buNone/>
            </a:pPr>
            <a:r>
              <a:rPr lang="en-GB" dirty="0" smtClean="0"/>
              <a:t>		A- </a:t>
            </a:r>
            <a:r>
              <a:rPr lang="en-GB" dirty="0"/>
              <a:t>Allow/Accept</a:t>
            </a:r>
          </a:p>
          <a:p>
            <a:pPr marL="0" indent="0">
              <a:buNone/>
            </a:pPr>
            <a:r>
              <a:rPr lang="en-GB" dirty="0" smtClean="0"/>
              <a:t>		I- </a:t>
            </a:r>
            <a:r>
              <a:rPr lang="en-GB" dirty="0"/>
              <a:t>Investigate with Kindness</a:t>
            </a:r>
          </a:p>
          <a:p>
            <a:pPr marL="0" indent="0">
              <a:buNone/>
            </a:pPr>
            <a:r>
              <a:rPr lang="en-GB" dirty="0" smtClean="0"/>
              <a:t>		N- </a:t>
            </a:r>
            <a:r>
              <a:rPr lang="en-GB" dirty="0"/>
              <a:t>Non-Attachment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39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r>
              <a:rPr lang="en-GB" dirty="0"/>
              <a:t>Phone calls and video chats</a:t>
            </a:r>
          </a:p>
          <a:p>
            <a:r>
              <a:rPr lang="en-GB" dirty="0"/>
              <a:t>Your children (young and adult children) may have these connections through video games, online role playing etc. These are valid and need to be maintained</a:t>
            </a:r>
          </a:p>
          <a:p>
            <a:r>
              <a:rPr lang="en-GB" dirty="0"/>
              <a:t>Your kids (young and adult children) may feel connection with characters or in fantasy world. These are valid and need to be maintained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3694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412776"/>
            <a:ext cx="8507288" cy="452596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In times of challenges, there are often also things that make us grateful or bring moments of joy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Start the day writing a few intentions or goals for the day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At the end of the day, consider writing down two or three moments or things that you are grateful for or that brought you a moment of joy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205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 In: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Structure and routine</a:t>
            </a:r>
          </a:p>
          <a:p>
            <a:r>
              <a:rPr lang="en-GB" sz="2400" dirty="0"/>
              <a:t>Do’s and Don’ts </a:t>
            </a:r>
          </a:p>
          <a:p>
            <a:r>
              <a:rPr lang="en-GB" sz="2400" dirty="0"/>
              <a:t>Expectations of ourselves and others (oh those ‘</a:t>
            </a:r>
            <a:r>
              <a:rPr lang="en-GB" sz="2400" dirty="0" err="1"/>
              <a:t>shoulds</a:t>
            </a:r>
            <a:r>
              <a:rPr lang="en-GB" sz="2400" dirty="0"/>
              <a:t>’)</a:t>
            </a:r>
          </a:p>
          <a:p>
            <a:r>
              <a:rPr lang="en-GB" sz="2400" dirty="0"/>
              <a:t>Mindfulness</a:t>
            </a:r>
          </a:p>
          <a:p>
            <a:r>
              <a:rPr lang="en-GB" sz="2400" dirty="0"/>
              <a:t>Finding moments</a:t>
            </a:r>
          </a:p>
          <a:p>
            <a:r>
              <a:rPr lang="en-GB" sz="2400" dirty="0"/>
              <a:t>Guided Visualization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852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tips: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42" y="1340768"/>
            <a:ext cx="8229600" cy="2544762"/>
          </a:xfrm>
        </p:spPr>
        <p:txBody>
          <a:bodyPr/>
          <a:lstStyle/>
          <a:p>
            <a:r>
              <a:rPr lang="en-GB" dirty="0"/>
              <a:t>set an alarm for the same time every day </a:t>
            </a:r>
          </a:p>
          <a:p>
            <a:r>
              <a:rPr lang="en-GB" dirty="0"/>
              <a:t>try to wake up even 5-10 minutes before others’ in your family</a:t>
            </a:r>
          </a:p>
          <a:p>
            <a:r>
              <a:rPr lang="en-GB" dirty="0"/>
              <a:t>try to eat at the same time every day</a:t>
            </a:r>
          </a:p>
          <a:p>
            <a:r>
              <a:rPr lang="en-GB" dirty="0"/>
              <a:t>try to integrate exercise</a:t>
            </a:r>
          </a:p>
          <a:p>
            <a:r>
              <a:rPr lang="en-GB" dirty="0"/>
              <a:t>try to integrate relaxation</a:t>
            </a:r>
          </a:p>
          <a:p>
            <a:r>
              <a:rPr lang="en-GB" dirty="0"/>
              <a:t>try to have times for your kids/adult children to be doing things </a:t>
            </a:r>
          </a:p>
          <a:p>
            <a:pPr marL="0" indent="0">
              <a:buNone/>
            </a:pPr>
            <a:r>
              <a:rPr lang="en-GB" dirty="0"/>
              <a:t>	-treat these as intentions and not as hard and fast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97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 sunlight (when you can)</a:t>
            </a:r>
          </a:p>
          <a:p>
            <a:r>
              <a:rPr lang="en-GB" dirty="0" smtClean="0"/>
              <a:t>Open </a:t>
            </a:r>
            <a:r>
              <a:rPr lang="en-GB" dirty="0"/>
              <a:t>some windows (when you can)</a:t>
            </a:r>
          </a:p>
          <a:p>
            <a:r>
              <a:rPr lang="en-GB" dirty="0" smtClean="0"/>
              <a:t>Eat </a:t>
            </a:r>
            <a:r>
              <a:rPr lang="en-GB" dirty="0"/>
              <a:t>healthy foods (when possible)</a:t>
            </a:r>
          </a:p>
          <a:p>
            <a:r>
              <a:rPr lang="en-GB" dirty="0" smtClean="0"/>
              <a:t>Time </a:t>
            </a:r>
            <a:r>
              <a:rPr lang="en-GB" dirty="0"/>
              <a:t>with pets </a:t>
            </a:r>
          </a:p>
          <a:p>
            <a:r>
              <a:rPr lang="en-GB" dirty="0" smtClean="0"/>
              <a:t>Time </a:t>
            </a:r>
            <a:r>
              <a:rPr lang="en-GB" dirty="0"/>
              <a:t>with children</a:t>
            </a:r>
          </a:p>
          <a:p>
            <a:r>
              <a:rPr lang="en-GB" dirty="0" smtClean="0"/>
              <a:t>Have </a:t>
            </a:r>
            <a:r>
              <a:rPr lang="en-GB" dirty="0"/>
              <a:t>a clear start to your day</a:t>
            </a:r>
          </a:p>
          <a:p>
            <a:r>
              <a:rPr lang="en-GB" dirty="0" smtClean="0"/>
              <a:t>Have </a:t>
            </a:r>
            <a:r>
              <a:rPr lang="en-GB" dirty="0"/>
              <a:t>a clear bed time </a:t>
            </a:r>
            <a:r>
              <a:rPr lang="en-GB" dirty="0" smtClean="0"/>
              <a:t>routine</a:t>
            </a:r>
            <a:endParaRPr lang="en-GB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002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 (or in moderation)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Caffeine</a:t>
            </a:r>
          </a:p>
          <a:p>
            <a:r>
              <a:rPr lang="en-GB" dirty="0" smtClean="0"/>
              <a:t>Alcohol</a:t>
            </a:r>
            <a:endParaRPr lang="en-GB" dirty="0"/>
          </a:p>
          <a:p>
            <a:r>
              <a:rPr lang="en-GB" dirty="0" smtClean="0"/>
              <a:t>Junk </a:t>
            </a:r>
            <a:r>
              <a:rPr lang="en-GB" dirty="0"/>
              <a:t>Food</a:t>
            </a:r>
          </a:p>
          <a:p>
            <a:r>
              <a:rPr lang="en-GB" dirty="0" smtClean="0"/>
              <a:t>Naps</a:t>
            </a:r>
            <a:endParaRPr lang="en-GB" dirty="0"/>
          </a:p>
          <a:p>
            <a:r>
              <a:rPr lang="en-GB" dirty="0" smtClean="0"/>
              <a:t>Exposure </a:t>
            </a:r>
            <a:r>
              <a:rPr lang="en-GB" dirty="0"/>
              <a:t>to social media and news (especially in the evenings)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064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Mindfulness means paying attention in a particular way: on purpose, in the present moment, and non-judgmentally</a:t>
            </a:r>
          </a:p>
          <a:p>
            <a:pPr marL="0" indent="0">
              <a:buNone/>
            </a:pPr>
            <a:endParaRPr lang="en-CA" dirty="0"/>
          </a:p>
          <a:p>
            <a:pPr marL="0" indent="0" algn="r">
              <a:buNone/>
            </a:pPr>
            <a:r>
              <a:rPr lang="en-CA" dirty="0"/>
              <a:t>			</a:t>
            </a:r>
            <a:r>
              <a:rPr lang="en-CA" dirty="0" smtClean="0"/>
              <a:t>Jon </a:t>
            </a:r>
            <a:r>
              <a:rPr lang="en-CA" dirty="0" err="1"/>
              <a:t>Kabat</a:t>
            </a:r>
            <a:r>
              <a:rPr lang="en-CA" dirty="0"/>
              <a:t>-Zinn</a:t>
            </a:r>
            <a:endParaRPr lang="en-GB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95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59472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Jot down all the “should”, </a:t>
            </a:r>
            <a:r>
              <a:rPr lang="en-GB" dirty="0" smtClean="0"/>
              <a:t>“</a:t>
            </a:r>
            <a:r>
              <a:rPr lang="en-GB" dirty="0" err="1"/>
              <a:t>shouldn’ts</a:t>
            </a:r>
            <a:r>
              <a:rPr lang="en-GB" dirty="0"/>
              <a:t>” or “</a:t>
            </a:r>
            <a:r>
              <a:rPr lang="en-GB" dirty="0" err="1"/>
              <a:t>should’ves</a:t>
            </a:r>
            <a:r>
              <a:rPr lang="en-GB" dirty="0"/>
              <a:t>” that have popped into your thoughts lately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24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19674"/>
          </a:xfrm>
        </p:spPr>
        <p:txBody>
          <a:bodyPr/>
          <a:lstStyle/>
          <a:p>
            <a:r>
              <a:rPr lang="en-GB" dirty="0"/>
              <a:t>Be aware of the second arrow</a:t>
            </a:r>
          </a:p>
          <a:p>
            <a:r>
              <a:rPr lang="en-GB" dirty="0"/>
              <a:t>The first arrow is the actual situation that brings pain or discomfort. We have no choice or control over this</a:t>
            </a:r>
          </a:p>
          <a:p>
            <a:r>
              <a:rPr lang="en-GB" dirty="0"/>
              <a:t>The second arrow is how we react. This could be the judgment we place upon ourselves for feeling a certain way or doing or not doing something. This is where we have some choice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300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We are living through a global pandemic</a:t>
            </a:r>
          </a:p>
          <a:p>
            <a:r>
              <a:rPr lang="en-GB" sz="2800" dirty="0"/>
              <a:t>There are a lot of unknowns and uncertainties</a:t>
            </a:r>
          </a:p>
          <a:p>
            <a:r>
              <a:rPr lang="en-GB" sz="2800" dirty="0"/>
              <a:t>It’s okay to feel worried and it’s normal to feel worried</a:t>
            </a:r>
          </a:p>
          <a:p>
            <a:r>
              <a:rPr lang="en-GB" sz="2800" dirty="0"/>
              <a:t>Dialectical thinking- using AND instead of BUT</a:t>
            </a:r>
          </a:p>
          <a:p>
            <a:r>
              <a:rPr lang="en-GB" sz="2800" dirty="0"/>
              <a:t>Productivity versus wellness</a:t>
            </a:r>
          </a:p>
          <a:p>
            <a:r>
              <a:rPr lang="en-GB" sz="2800" dirty="0"/>
              <a:t>Learning/teaching versus wellness</a:t>
            </a:r>
          </a:p>
          <a:p>
            <a:r>
              <a:rPr lang="en-GB" sz="2800" dirty="0"/>
              <a:t>Therapy/programs versus wellness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37496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tism Ontario PPT Template [Read-Only]" id="{376B7815-6155-430E-8943-F99023938DDB}" vid="{35186040-51FF-4C1A-BB6C-58867E5478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Autism Ontario PPT Template</Template>
  <TotalTime>19</TotalTime>
  <Words>485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Merriweather</vt:lpstr>
      <vt:lpstr>Default Design</vt:lpstr>
      <vt:lpstr>Wellness and Self-Care for  Parents and Caregivers</vt:lpstr>
      <vt:lpstr>Check In:</vt:lpstr>
      <vt:lpstr>Some tips:</vt:lpstr>
      <vt:lpstr>Do:</vt:lpstr>
      <vt:lpstr>Limit (or in moderation)</vt:lpstr>
      <vt:lpstr>PowerPoint Presentation</vt:lpstr>
      <vt:lpstr>Activity:</vt:lpstr>
      <vt:lpstr>PowerPoint Presentation</vt:lpstr>
      <vt:lpstr>PowerPoint Presentation</vt:lpstr>
      <vt:lpstr>Something to think about:</vt:lpstr>
      <vt:lpstr>Activity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and Self-Care for  Parents and Caregivers</dc:title>
  <dc:creator>Ola Kusnierz</dc:creator>
  <cp:lastModifiedBy>Ola Kusnierz</cp:lastModifiedBy>
  <cp:revision>3</cp:revision>
  <dcterms:created xsi:type="dcterms:W3CDTF">2020-03-31T03:03:36Z</dcterms:created>
  <dcterms:modified xsi:type="dcterms:W3CDTF">2020-03-31T03:23:00Z</dcterms:modified>
</cp:coreProperties>
</file>