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sldIdLst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26288"/>
    <a:srgbClr val="96C0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585" autoAdjust="0"/>
    <p:restoredTop sz="81378" autoAdjust="0"/>
  </p:normalViewPr>
  <p:slideViewPr>
    <p:cSldViewPr>
      <p:cViewPr varScale="1">
        <p:scale>
          <a:sx n="46" d="100"/>
          <a:sy n="46" d="100"/>
        </p:scale>
        <p:origin x="21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395B9-7C67-4EAD-8C11-14D58E0F1FD0}" type="datetimeFigureOut">
              <a:rPr lang="en-CA" smtClean="0"/>
              <a:t>2020-04-02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65A3FA-AAEF-4815-BE6E-49846EA096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291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3" name="Picture 11" descr="logo-tagline-6in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648075"/>
            <a:ext cx="4124325" cy="1990725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00400" y="1295400"/>
            <a:ext cx="5257800" cy="1524000"/>
          </a:xfrm>
        </p:spPr>
        <p:txBody>
          <a:bodyPr/>
          <a:lstStyle>
            <a:lvl1pPr algn="ctr"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00400" y="3124200"/>
            <a:ext cx="5257800" cy="14478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84" name="Rectangle 12"/>
          <p:cNvSpPr>
            <a:spLocks noChangeArrowheads="1"/>
          </p:cNvSpPr>
          <p:nvPr userDrawn="1"/>
        </p:nvSpPr>
        <p:spPr bwMode="auto">
          <a:xfrm>
            <a:off x="0" y="914400"/>
            <a:ext cx="9144000" cy="152400"/>
          </a:xfrm>
          <a:prstGeom prst="rect">
            <a:avLst/>
          </a:prstGeom>
          <a:solidFill>
            <a:srgbClr val="96C011">
              <a:alpha val="75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85" name="Rectangle 13"/>
          <p:cNvSpPr>
            <a:spLocks noChangeArrowheads="1"/>
          </p:cNvSpPr>
          <p:nvPr userDrawn="1"/>
        </p:nvSpPr>
        <p:spPr bwMode="auto">
          <a:xfrm>
            <a:off x="0" y="0"/>
            <a:ext cx="9144000" cy="914400"/>
          </a:xfrm>
          <a:prstGeom prst="rect">
            <a:avLst/>
          </a:prstGeom>
          <a:solidFill>
            <a:srgbClr val="96C01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86" name="Rectangle 14"/>
          <p:cNvSpPr>
            <a:spLocks noChangeArrowheads="1"/>
          </p:cNvSpPr>
          <p:nvPr userDrawn="1"/>
        </p:nvSpPr>
        <p:spPr bwMode="auto">
          <a:xfrm>
            <a:off x="0" y="5715000"/>
            <a:ext cx="9144000" cy="152400"/>
          </a:xfrm>
          <a:prstGeom prst="rect">
            <a:avLst/>
          </a:prstGeom>
          <a:solidFill>
            <a:srgbClr val="96C011">
              <a:alpha val="75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87" name="Rectangle 15"/>
          <p:cNvSpPr>
            <a:spLocks noChangeArrowheads="1"/>
          </p:cNvSpPr>
          <p:nvPr userDrawn="1"/>
        </p:nvSpPr>
        <p:spPr bwMode="auto">
          <a:xfrm>
            <a:off x="0" y="5867400"/>
            <a:ext cx="9144000" cy="990600"/>
          </a:xfrm>
          <a:prstGeom prst="rect">
            <a:avLst/>
          </a:prstGeom>
          <a:solidFill>
            <a:srgbClr val="96C01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11A7452-3493-49BE-8400-58256B5313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978DDF5-85E3-4ED2-99A5-79287574AA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8E689B6-BBA3-4439-B423-AF2E32BBC7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A2E2FC3-5913-488C-AC5A-4709BA2A99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176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76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C124729-6D35-4582-AE05-59567D650E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D853523-5F78-4355-BE56-D2F863E18C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68CCFEF-E2A1-43FF-8B9E-8B83BD6CAD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7DFE875-ABAA-4A8E-AC0C-BCF9B068E4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F50A864-EC95-4DDA-95AF-FAFDDB9F554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E2630D5-3BF3-49D8-8DFE-A4550B9241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0" y="1143000"/>
            <a:ext cx="9144000" cy="152400"/>
          </a:xfrm>
          <a:prstGeom prst="rect">
            <a:avLst/>
          </a:prstGeom>
          <a:solidFill>
            <a:srgbClr val="96C011">
              <a:alpha val="75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0"/>
            <a:ext cx="9144000" cy="1143000"/>
          </a:xfrm>
          <a:prstGeom prst="rect">
            <a:avLst/>
          </a:prstGeom>
          <a:solidFill>
            <a:srgbClr val="96C01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176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1722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1B8B349-6639-4836-BCD3-23734A22D47A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8" name="Picture 14" descr="seeds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526338" y="5334000"/>
            <a:ext cx="1169987" cy="126682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9668" y="1249584"/>
            <a:ext cx="8610600" cy="1524000"/>
          </a:xfrm>
        </p:spPr>
        <p:txBody>
          <a:bodyPr/>
          <a:lstStyle/>
          <a:p>
            <a:pPr algn="r"/>
            <a:r>
              <a:rPr lang="fr-CA" dirty="0">
                <a:solidFill>
                  <a:schemeClr val="tx1"/>
                </a:solidFill>
              </a:rPr>
              <a:t>Bien-être et autosoins pour les parents et les aidants naturels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8" y="3459383"/>
            <a:ext cx="4610500" cy="2225233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1874" y="3177491"/>
            <a:ext cx="7010400" cy="868583"/>
          </a:xfrm>
        </p:spPr>
        <p:txBody>
          <a:bodyPr/>
          <a:lstStyle/>
          <a:p>
            <a:pPr algn="r"/>
            <a:r>
              <a:rPr lang="fr-CA" sz="2400" dirty="0"/>
              <a:t>Présenté par </a:t>
            </a:r>
            <a:r>
              <a:rPr lang="fr-CA" sz="2400" dirty="0" err="1"/>
              <a:t>Stephanie</a:t>
            </a:r>
            <a:r>
              <a:rPr lang="fr-CA" sz="2400" dirty="0"/>
              <a:t> </a:t>
            </a:r>
            <a:r>
              <a:rPr lang="fr-CA" sz="2400" dirty="0" err="1"/>
              <a:t>Moeser</a:t>
            </a:r>
            <a:r>
              <a:rPr lang="fr-CA" sz="2400" dirty="0"/>
              <a:t>, maîtrise en travail social, travailleuse sociale inscrite</a:t>
            </a:r>
          </a:p>
          <a:p>
            <a:pPr algn="r"/>
            <a:r>
              <a:rPr lang="fr-CA" sz="2400" dirty="0" err="1"/>
              <a:t>Recovery</a:t>
            </a:r>
            <a:r>
              <a:rPr lang="fr-CA" sz="2400" dirty="0"/>
              <a:t> Counselling</a:t>
            </a:r>
          </a:p>
          <a:p>
            <a:pPr algn="r"/>
            <a:r>
              <a:rPr lang="fr-CA" sz="2400" dirty="0"/>
              <a:t>Peterborough, ON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 bwMode="auto">
          <a:xfrm>
            <a:off x="2072268" y="2743200"/>
            <a:ext cx="7010400" cy="868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FontTx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r"/>
            <a:endParaRPr lang="en-CA" sz="2800" kern="0" dirty="0"/>
          </a:p>
        </p:txBody>
      </p:sp>
    </p:spTree>
    <p:extLst>
      <p:ext uri="{BB962C8B-B14F-4D97-AF65-F5344CB8AC3E}">
        <p14:creationId xmlns:p14="http://schemas.microsoft.com/office/powerpoint/2010/main" val="386611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Un sujet de réflexion 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Clr>
                <a:schemeClr val="accent2"/>
              </a:buClr>
              <a:buNone/>
            </a:pPr>
            <a:endParaRPr lang="en-CA" dirty="0">
              <a:latin typeface="Merriweather"/>
              <a:ea typeface="Merriweather"/>
              <a:cs typeface="Merriweather"/>
              <a:sym typeface="Merriweather"/>
              <a:rtl val="0"/>
            </a:endParaRPr>
          </a:p>
          <a:p>
            <a:pPr marL="0" lvl="0" indent="0">
              <a:spcBef>
                <a:spcPts val="0"/>
              </a:spcBef>
              <a:buClr>
                <a:schemeClr val="accent2"/>
              </a:buClr>
              <a:buSzPct val="25000"/>
              <a:buNone/>
            </a:pPr>
            <a:r>
              <a:rPr lang="fr-CA" dirty="0">
                <a:latin typeface="Merriweather"/>
                <a:ea typeface="Merriweather"/>
                <a:cs typeface="Merriweather"/>
                <a:sym typeface="Merriweather"/>
                <a:rtl val="0"/>
              </a:rPr>
              <a:t>« Il existe un espace entre le stimulus et la réponse. Dans cet espace se trouve notre pouvoir de choisir notre réponse. Dans notre réponse se trouvent notre croissance et notre liberté. »</a:t>
            </a:r>
          </a:p>
          <a:p>
            <a:pPr marL="0" lvl="0" indent="0" algn="r">
              <a:spcBef>
                <a:spcPts val="0"/>
              </a:spcBef>
              <a:buClr>
                <a:schemeClr val="accent2"/>
              </a:buClr>
              <a:buSzPct val="25000"/>
              <a:buNone/>
            </a:pPr>
            <a:r>
              <a:rPr lang="fr-CA" dirty="0">
                <a:latin typeface="Merriweather"/>
                <a:ea typeface="Merriweather"/>
                <a:cs typeface="Merriweather"/>
                <a:sym typeface="Merriweather"/>
                <a:rtl val="0"/>
              </a:rPr>
              <a:t>								Viktor E. </a:t>
            </a:r>
            <a:r>
              <a:rPr lang="fr-CA" dirty="0" err="1">
                <a:latin typeface="Merriweather"/>
                <a:ea typeface="Merriweather"/>
                <a:cs typeface="Merriweather"/>
                <a:sym typeface="Merriweather"/>
                <a:rtl val="0"/>
              </a:rPr>
              <a:t>Frankl</a:t>
            </a:r>
            <a:endParaRPr lang="fr-CA" dirty="0">
              <a:latin typeface="Merriweather"/>
              <a:ea typeface="Merriweather"/>
              <a:cs typeface="Merriweather"/>
              <a:sym typeface="Merriweather"/>
              <a:rtl val="0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940060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Activité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2105" y="2708920"/>
            <a:ext cx="8229600" cy="3240360"/>
          </a:xfrm>
        </p:spPr>
        <p:txBody>
          <a:bodyPr/>
          <a:lstStyle/>
          <a:p>
            <a:pPr marL="0" indent="0">
              <a:buNone/>
            </a:pPr>
            <a:r>
              <a:rPr lang="fr-CA" dirty="0"/>
              <a:t>Notez les façons dont vous pouvez être doux envers vous-mêmes et modifiez certaines de vos attentes.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91346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211762"/>
          </a:xfrm>
        </p:spPr>
        <p:txBody>
          <a:bodyPr/>
          <a:lstStyle/>
          <a:p>
            <a:pPr marL="0" indent="0">
              <a:buNone/>
            </a:pPr>
            <a:r>
              <a:rPr lang="fr-CA" dirty="0"/>
              <a:t>De Tara </a:t>
            </a:r>
            <a:r>
              <a:rPr lang="fr-CA" dirty="0" err="1"/>
              <a:t>Brach</a:t>
            </a:r>
            <a:endParaRPr lang="fr-CA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fr-CA" dirty="0"/>
              <a:t>		R —Reconnaître</a:t>
            </a:r>
          </a:p>
          <a:p>
            <a:pPr marL="0" indent="0">
              <a:buNone/>
            </a:pPr>
            <a:r>
              <a:rPr lang="fr-CA" dirty="0"/>
              <a:t>		A —Accepter</a:t>
            </a:r>
          </a:p>
          <a:p>
            <a:pPr marL="0" indent="0">
              <a:buNone/>
            </a:pPr>
            <a:r>
              <a:rPr lang="fr-CA" dirty="0"/>
              <a:t>		E —Examiner avec bienveillance</a:t>
            </a:r>
          </a:p>
          <a:p>
            <a:pPr marL="0" indent="0">
              <a:buNone/>
            </a:pPr>
            <a:r>
              <a:rPr lang="fr-CA" dirty="0"/>
              <a:t>		N — Non-attachement</a:t>
            </a:r>
          </a:p>
          <a:p>
            <a:pPr marL="0" indent="0">
              <a:buNone/>
            </a:pPr>
            <a:endParaRPr lang="fr-CA" dirty="0"/>
          </a:p>
          <a:p>
            <a:pPr marL="0" indent="0">
              <a:buNone/>
            </a:pPr>
            <a:r>
              <a:rPr lang="fr-CA" sz="2400" dirty="0"/>
              <a:t>Traduction libre de l’acronyme RAIN : </a:t>
            </a:r>
            <a:r>
              <a:rPr lang="en-CA" sz="2400" dirty="0"/>
              <a:t>Recognize, Allow/Accept, Investigate with kindness, Non-attachment</a:t>
            </a:r>
            <a:endParaRPr lang="fr-CA" sz="2400" dirty="0"/>
          </a:p>
        </p:txBody>
      </p:sp>
    </p:spTree>
    <p:extLst>
      <p:ext uri="{BB962C8B-B14F-4D97-AF65-F5344CB8AC3E}">
        <p14:creationId xmlns:p14="http://schemas.microsoft.com/office/powerpoint/2010/main" val="15681394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819674"/>
          </a:xfrm>
        </p:spPr>
        <p:txBody>
          <a:bodyPr/>
          <a:lstStyle/>
          <a:p>
            <a:r>
              <a:rPr lang="fr-CA" dirty="0"/>
              <a:t>Appels téléphoniques et conversations vidéo</a:t>
            </a:r>
          </a:p>
          <a:p>
            <a:r>
              <a:rPr lang="fr-CA" dirty="0"/>
              <a:t>Vos enfants (jeunes et adultes) ont peut-être des liens avec les jeux vidéo, les jeux de rôle en ligne, etc. Ces liens sont valables et doivent être maintenus.</a:t>
            </a:r>
          </a:p>
          <a:p>
            <a:r>
              <a:rPr lang="fr-CA" dirty="0"/>
              <a:t>Vos enfants (jeune et adultes) peuvent se sentir liés à des personnages ou à un monde imaginaire. Ces liens sont valables et doivent être maintenus.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836942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073" y="1412776"/>
            <a:ext cx="8507288" cy="4896544"/>
          </a:xfrm>
        </p:spPr>
        <p:txBody>
          <a:bodyPr/>
          <a:lstStyle/>
          <a:p>
            <a:pPr marL="0" indent="0">
              <a:buNone/>
            </a:pPr>
            <a:r>
              <a:rPr lang="fr-CA" sz="2800" dirty="0"/>
              <a:t>En période de difficultés, il y a souvent des choses qui nous procurent de la joie et un sentiment de reconnaissance.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fr-CA" sz="2800" dirty="0"/>
              <a:t>Débutez la journée en notant quelques intentions ou objectifs pour la journée.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fr-CA" sz="2800" dirty="0"/>
              <a:t>À la fin de la journée, notez deux ou trois moments ou quelques faits pour lesquels vous êtes reconnaissant(e) ou qui vous ont apporté une joie momentanée.</a:t>
            </a:r>
          </a:p>
        </p:txBody>
      </p:sp>
    </p:spTree>
    <p:extLst>
      <p:ext uri="{BB962C8B-B14F-4D97-AF65-F5344CB8AC3E}">
        <p14:creationId xmlns:p14="http://schemas.microsoft.com/office/powerpoint/2010/main" val="3322056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« Check in » 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sz="2400" dirty="0"/>
              <a:t>Structure et routine</a:t>
            </a:r>
          </a:p>
          <a:p>
            <a:r>
              <a:rPr lang="fr-CA" sz="2400" dirty="0"/>
              <a:t>Choses à faire et à éviter  </a:t>
            </a:r>
          </a:p>
          <a:p>
            <a:r>
              <a:rPr lang="fr-CA" sz="2400" dirty="0"/>
              <a:t>Nos attentes et celles des autres (ah ! Ces fameux « je devrais ».)</a:t>
            </a:r>
          </a:p>
          <a:p>
            <a:r>
              <a:rPr lang="fr-CA" sz="2400" dirty="0"/>
              <a:t>Pleine conscience</a:t>
            </a:r>
          </a:p>
          <a:p>
            <a:r>
              <a:rPr lang="fr-CA" sz="2400" dirty="0"/>
              <a:t>Trouver les moments</a:t>
            </a:r>
          </a:p>
          <a:p>
            <a:r>
              <a:rPr lang="fr-CA" sz="2400" dirty="0"/>
              <a:t>Visualisation guidée</a:t>
            </a:r>
          </a:p>
        </p:txBody>
      </p:sp>
    </p:spTree>
    <p:extLst>
      <p:ext uri="{BB962C8B-B14F-4D97-AF65-F5344CB8AC3E}">
        <p14:creationId xmlns:p14="http://schemas.microsoft.com/office/powerpoint/2010/main" val="1118522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Quelques conseils 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2442" y="1340768"/>
            <a:ext cx="8229600" cy="5288632"/>
          </a:xfrm>
        </p:spPr>
        <p:txBody>
          <a:bodyPr/>
          <a:lstStyle/>
          <a:p>
            <a:r>
              <a:rPr lang="fr-CA" sz="2400" dirty="0"/>
              <a:t>Programmez une alarme pour la même heure chaque jour </a:t>
            </a:r>
          </a:p>
          <a:p>
            <a:r>
              <a:rPr lang="fr-CA" sz="2400" dirty="0"/>
              <a:t>Essayez de/d’ :</a:t>
            </a:r>
          </a:p>
          <a:p>
            <a:pPr lvl="1"/>
            <a:r>
              <a:rPr lang="fr-CA" sz="2400" dirty="0"/>
              <a:t>vous réveiller même 5 à 10 minutes avant les autres membres de la famille</a:t>
            </a:r>
          </a:p>
          <a:p>
            <a:pPr lvl="1"/>
            <a:r>
              <a:rPr lang="fr-CA" sz="2400" dirty="0"/>
              <a:t>manger à la même heure chaque jour</a:t>
            </a:r>
          </a:p>
          <a:p>
            <a:pPr lvl="1"/>
            <a:r>
              <a:rPr lang="fr-CA" sz="2400" dirty="0"/>
              <a:t>intégrer l’exercice</a:t>
            </a:r>
          </a:p>
          <a:p>
            <a:pPr lvl="1"/>
            <a:r>
              <a:rPr lang="fr-CA" sz="2400" dirty="0"/>
              <a:t>intégrer la relaxation</a:t>
            </a:r>
          </a:p>
          <a:p>
            <a:pPr lvl="1"/>
            <a:r>
              <a:rPr lang="fr-CA" sz="2400" dirty="0"/>
              <a:t>consacrer du temps aux activités pour vos enfants/enfants adultes  </a:t>
            </a:r>
          </a:p>
          <a:p>
            <a:pPr marL="0" indent="0">
              <a:buNone/>
            </a:pPr>
            <a:r>
              <a:rPr lang="fr-CA" sz="2400" dirty="0"/>
              <a:t>Considérez ces suggestions comme des intentions et non comme des règles absolues.</a:t>
            </a:r>
          </a:p>
        </p:txBody>
      </p:sp>
    </p:spTree>
    <p:extLst>
      <p:ext uri="{BB962C8B-B14F-4D97-AF65-F5344CB8AC3E}">
        <p14:creationId xmlns:p14="http://schemas.microsoft.com/office/powerpoint/2010/main" val="3760970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À faire 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Aller au soleil (si possible)</a:t>
            </a:r>
          </a:p>
          <a:p>
            <a:r>
              <a:rPr lang="fr-CA" dirty="0"/>
              <a:t>Ouvrir quelques fenêtres (si possible)</a:t>
            </a:r>
          </a:p>
          <a:p>
            <a:r>
              <a:rPr lang="fr-CA" dirty="0"/>
              <a:t>Manger sainement (si possible)</a:t>
            </a:r>
          </a:p>
          <a:p>
            <a:r>
              <a:rPr lang="fr-CA" dirty="0"/>
              <a:t>Passer du temps avec les animaux de compagnie </a:t>
            </a:r>
          </a:p>
          <a:p>
            <a:r>
              <a:rPr lang="fr-CA" dirty="0"/>
              <a:t>Passer du temps avec les enfants</a:t>
            </a:r>
          </a:p>
          <a:p>
            <a:r>
              <a:rPr lang="fr-CA" dirty="0"/>
              <a:t>Commencer la journée du bon pied</a:t>
            </a:r>
          </a:p>
          <a:p>
            <a:r>
              <a:rPr lang="fr-CA" dirty="0"/>
              <a:t>Observer une routine du coucher bien définie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80029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Limiter (ou modérer)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La consommation de :</a:t>
            </a:r>
          </a:p>
          <a:p>
            <a:pPr lvl="1"/>
            <a:r>
              <a:rPr lang="fr-CA" dirty="0"/>
              <a:t>la caféine</a:t>
            </a:r>
          </a:p>
          <a:p>
            <a:pPr lvl="1"/>
            <a:r>
              <a:rPr lang="fr-CA" dirty="0"/>
              <a:t>l’alcool</a:t>
            </a:r>
          </a:p>
          <a:p>
            <a:pPr lvl="1"/>
            <a:r>
              <a:rPr lang="fr-CA" dirty="0"/>
              <a:t>la malbouffe</a:t>
            </a:r>
          </a:p>
          <a:p>
            <a:r>
              <a:rPr lang="fr-CA" dirty="0"/>
              <a:t>Les siestes</a:t>
            </a:r>
          </a:p>
          <a:p>
            <a:r>
              <a:rPr lang="fr-CA" dirty="0"/>
              <a:t>L’accès aux médias sociaux et aux informations (surtout en soirée)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80646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525962"/>
          </a:xfrm>
        </p:spPr>
        <p:txBody>
          <a:bodyPr/>
          <a:lstStyle/>
          <a:p>
            <a:pPr marL="0" indent="0">
              <a:buNone/>
            </a:pPr>
            <a:r>
              <a:rPr lang="fr-CA" dirty="0"/>
              <a:t>« La pleine conscience signifie qu’il faut prêter attention de façon particulière : sciemment, au moment présent, et sans jugement. »</a:t>
            </a:r>
          </a:p>
          <a:p>
            <a:pPr marL="0" indent="0">
              <a:buNone/>
            </a:pPr>
            <a:endParaRPr lang="en-CA" dirty="0"/>
          </a:p>
          <a:p>
            <a:pPr marL="0" indent="0" algn="r">
              <a:buNone/>
            </a:pPr>
            <a:r>
              <a:rPr lang="fr-CA" dirty="0"/>
              <a:t>			Jon </a:t>
            </a:r>
            <a:r>
              <a:rPr lang="fr-CA" dirty="0" err="1"/>
              <a:t>Kabat-Zinn</a:t>
            </a:r>
            <a:endParaRPr lang="fr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695401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Activité 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594720"/>
          </a:xfrm>
        </p:spPr>
        <p:txBody>
          <a:bodyPr/>
          <a:lstStyle/>
          <a:p>
            <a:pPr marL="0" indent="0">
              <a:buNone/>
            </a:pPr>
            <a:r>
              <a:rPr lang="fr-CA" dirty="0"/>
              <a:t>Notez tous les « je devrais », « je ne devrais pas », « j’aurais dû » qui vous ont passés par la tête dernièrement.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812405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819674"/>
          </a:xfrm>
        </p:spPr>
        <p:txBody>
          <a:bodyPr/>
          <a:lstStyle/>
          <a:p>
            <a:r>
              <a:rPr lang="fr-CA" sz="2800" dirty="0"/>
              <a:t>Tenez compte de la seconde flèche.</a:t>
            </a:r>
          </a:p>
          <a:p>
            <a:r>
              <a:rPr lang="fr-CA" sz="2800" dirty="0"/>
              <a:t>La première flèche représente la situation qui occasionne de la douleur ou de l’inconfort. Nous n’avons ni choix ni contrôle sur cette situation.</a:t>
            </a:r>
          </a:p>
          <a:p>
            <a:r>
              <a:rPr lang="fr-CA" sz="2800" dirty="0"/>
              <a:t>La deuxième flèche représente notre réaction. Il peut s’agir de notre jugement envers nous-mêmes concernant ce que nous ressentons ou ce que nous faisons ou omettons de faire. C’est là que les choix s’offrent à nous.</a:t>
            </a:r>
          </a:p>
          <a:p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11330034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sz="2800" dirty="0"/>
              <a:t>Nous traversons une pandémie mondiale</a:t>
            </a:r>
          </a:p>
          <a:p>
            <a:r>
              <a:rPr lang="fr-CA" sz="2800" dirty="0"/>
              <a:t>Il y a beaucoup d’incertitudes et de variables inconnues</a:t>
            </a:r>
          </a:p>
          <a:p>
            <a:r>
              <a:rPr lang="fr-CA" sz="2800" dirty="0"/>
              <a:t>Il est raisonnable et normal de s’inquiéter </a:t>
            </a:r>
          </a:p>
          <a:p>
            <a:r>
              <a:rPr lang="fr-CA" sz="2800" dirty="0"/>
              <a:t>La pensée dialectique — utiliser ET plutôt que MAIS</a:t>
            </a:r>
          </a:p>
          <a:p>
            <a:r>
              <a:rPr lang="fr-CA" sz="2800" dirty="0"/>
              <a:t>La productivité versus le bien-être</a:t>
            </a:r>
          </a:p>
          <a:p>
            <a:r>
              <a:rPr lang="fr-CA" sz="2800" dirty="0"/>
              <a:t>L’apprentissage/enseignement versus le bien-être</a:t>
            </a:r>
          </a:p>
          <a:p>
            <a:r>
              <a:rPr lang="fr-CA" sz="2800" dirty="0"/>
              <a:t>Les thérapies/programmes versus le bien-être</a:t>
            </a:r>
          </a:p>
          <a:p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353749645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Autism Ontario PPT Template [Read-Only]" id="{376B7815-6155-430E-8943-F99023938DDB}" vid="{35186040-51FF-4C1A-BB6C-58867E5478D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DA9EF2D2D61B44890D63CED46E8BF94" ma:contentTypeVersion="12" ma:contentTypeDescription="Create a new document." ma:contentTypeScope="" ma:versionID="e269d892870bfb0e941519e2db085883">
  <xsd:schema xmlns:xsd="http://www.w3.org/2001/XMLSchema" xmlns:xs="http://www.w3.org/2001/XMLSchema" xmlns:p="http://schemas.microsoft.com/office/2006/metadata/properties" xmlns:ns2="b88db12d-2e99-4c5c-a233-4a4a0c2acd26" xmlns:ns3="4cc5f488-8a31-4952-b862-fbdca3554c38" targetNamespace="http://schemas.microsoft.com/office/2006/metadata/properties" ma:root="true" ma:fieldsID="0224f1af12f39991c2358e681b3a945b" ns2:_="" ns3:_="">
    <xsd:import namespace="b88db12d-2e99-4c5c-a233-4a4a0c2acd26"/>
    <xsd:import namespace="4cc5f488-8a31-4952-b862-fbdca3554c3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2:MediaServiceDateTaken" minOccurs="0"/>
                <xsd:element ref="ns2:MediaServiceAutoTags" minOccurs="0"/>
                <xsd:element ref="ns3:SharedWithDetails" minOccurs="0"/>
                <xsd:element ref="ns2:MediaServiceOCR" minOccurs="0"/>
                <xsd:element ref="ns2:MediaServiceLocation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8db12d-2e99-4c5c-a233-4a4a0c2acd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c5f488-8a31-4952-b862-fbdca3554c3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B9A8AC1-C0FE-4562-B157-5453D76167E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88db12d-2e99-4c5c-a233-4a4a0c2acd26"/>
    <ds:schemaRef ds:uri="4cc5f488-8a31-4952-b862-fbdca3554c3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E61E530-6A79-4EAB-A2CA-778E1F160CA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A1CEFAD-E496-4B75-A43D-EB1D1FC40F6D}">
  <ds:schemaRefs>
    <ds:schemaRef ds:uri="http://purl.org/dc/terms/"/>
    <ds:schemaRef ds:uri="http://schemas.openxmlformats.org/package/2006/metadata/core-properties"/>
    <ds:schemaRef ds:uri="b88db12d-2e99-4c5c-a233-4a4a0c2acd26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4cc5f488-8a31-4952-b862-fbdca3554c38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Autism Ontario PPT Template</Template>
  <TotalTime>200</TotalTime>
  <Words>471</Words>
  <Application>Microsoft Office PowerPoint</Application>
  <PresentationFormat>On-screen Show (4:3)</PresentationFormat>
  <Paragraphs>72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Merriweather</vt:lpstr>
      <vt:lpstr>Default Design</vt:lpstr>
      <vt:lpstr>Bien-être et autosoins pour les parents et les aidants naturels</vt:lpstr>
      <vt:lpstr>« Check in » :</vt:lpstr>
      <vt:lpstr>Quelques conseils :</vt:lpstr>
      <vt:lpstr>À faire :</vt:lpstr>
      <vt:lpstr>Limiter (ou modérer)</vt:lpstr>
      <vt:lpstr>PowerPoint Presentation</vt:lpstr>
      <vt:lpstr>Activité :</vt:lpstr>
      <vt:lpstr>PowerPoint Presentation</vt:lpstr>
      <vt:lpstr>PowerPoint Presentation</vt:lpstr>
      <vt:lpstr>Un sujet de réflexion :</vt:lpstr>
      <vt:lpstr>Activité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Wellness and Self-Care for  Parents and Caregivers</dc:title>
  <dc:creator>Ola Kusnierz</dc:creator>
  <cp:lastModifiedBy>Ola Kusnierz</cp:lastModifiedBy>
  <cp:revision>24</cp:revision>
  <dcterms:created xsi:type="dcterms:W3CDTF">2020-03-31T03:03:36Z</dcterms:created>
  <dcterms:modified xsi:type="dcterms:W3CDTF">2020-04-02T19:47:43Z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0x0101005DA9EF2D2D61B44890D63CED46E8BF94</vt:lpwstr>
  </property>
</Properties>
</file>